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38_6E81E0C1.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311" r:id="rId3"/>
    <p:sldId id="312" r:id="rId4"/>
    <p:sldId id="304" r:id="rId5"/>
    <p:sldId id="261" r:id="rId6"/>
    <p:sldId id="300" r:id="rId7"/>
    <p:sldId id="279" r:id="rId8"/>
    <p:sldId id="315" r:id="rId9"/>
    <p:sldId id="306" r:id="rId10"/>
    <p:sldId id="302" r:id="rId11"/>
    <p:sldId id="281" r:id="rId12"/>
    <p:sldId id="284" r:id="rId13"/>
    <p:sldId id="280" r:id="rId14"/>
    <p:sldId id="303" r:id="rId15"/>
    <p:sldId id="286" r:id="rId16"/>
    <p:sldId id="313" r:id="rId17"/>
    <p:sldId id="314" r:id="rId18"/>
    <p:sldId id="289" r:id="rId19"/>
    <p:sldId id="292" r:id="rId20"/>
    <p:sldId id="297" r:id="rId21"/>
    <p:sldId id="296" r:id="rId22"/>
    <p:sldId id="299"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22A499-7D1F-63BE-9382-99A5BA0CE284}" name="Cenedese  Carlo" initials="CC" userId="S::ccenedese@ethz.ch::7b7a9f00-b123-47ef-a174-ab5fdd45021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747"/>
    <a:srgbClr val="FC5858"/>
    <a:srgbClr val="007A96"/>
    <a:srgbClr val="B0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B884C0-1C13-4CD4-83FD-D67A8A1F0E53}" v="565" dt="2023-10-11T12:21:59.225"/>
    <p1510:client id="{04782DBE-25E4-71C0-2CA9-20E0D89BDFC9}" v="312" dt="2023-10-09T13:45:11.126"/>
    <p1510:client id="{0D3F9597-1D4C-980C-9C20-D0E6BC7FE3C3}" v="211" dt="2023-10-04T13:38:53.006"/>
    <p1510:client id="{0EF88C92-9148-6286-09B9-0900F194EBB2}" v="32" dt="2023-10-11T15:44:12.740"/>
    <p1510:client id="{1765D5E7-7DFA-3759-6F2F-8391F596BA1C}" v="162" dt="2023-09-30T13:02:24.546"/>
    <p1510:client id="{19E1F764-0263-4039-8005-1F7017E835CC}" v="643" dt="2023-09-29T15:09:45.994"/>
    <p1510:client id="{221E8A06-2162-FC1E-1A5C-84F188393D03}" v="128" dt="2023-10-04T10:30:01.693"/>
    <p1510:client id="{320BB30E-D40A-8140-980F-F4B2B4DB7A35}" v="812" dt="2023-10-10T14:04:18.846"/>
    <p1510:client id="{3D12186B-795C-8C88-B607-BAA77ECF364C}" v="31" dt="2023-10-11T13:37:16.109"/>
    <p1510:client id="{4CCA482D-5DFB-E25B-423A-3C961FB714FA}" v="69" dt="2023-10-08T14:27:14.141"/>
    <p1510:client id="{4FAF989F-30A3-805F-9330-37334BC01389}" v="511" dt="2023-10-08T10:03:44.965"/>
    <p1510:client id="{5E762C87-0B1B-EB7B-D74F-22CEC0FF0476}" v="90" dt="2023-10-17T15:51:14.443"/>
    <p1510:client id="{5F4430A5-8F05-12DF-1B40-7CC24BEA9991}" v="82" dt="2023-10-11T17:20:05.588"/>
    <p1510:client id="{69AC4CF0-05FE-1760-13E7-B6BF2D18FFEE}" v="1101" dt="2023-10-02T16:47:09.686"/>
    <p1510:client id="{69DBAADB-902C-866B-ED84-C962731326ED}" v="584" dt="2023-10-10T16:38:32.613"/>
    <p1510:client id="{7988AF44-1D62-2366-BAB9-907CDD106DC7}" v="233" dt="2023-10-05T13:15:15.890"/>
    <p1510:client id="{7A4470B9-4D67-E5CF-C3EA-F9D044AF8547}" v="52" dt="2023-10-16T12:28:59.793"/>
    <p1510:client id="{7EC1FFEF-B585-7795-ACC0-CB42BC0A7F30}" v="18" dt="2023-10-11T13:42:36.128"/>
    <p1510:client id="{835FE9DE-98E6-B39A-24CF-D9A3792BA5E0}" v="18" dt="2023-10-09T13:48:18.696"/>
    <p1510:client id="{8ECE1C51-C98B-5B1E-D470-9C79E553A200}" v="851" dt="2023-10-04T13:26:14.354"/>
    <p1510:client id="{99753181-EB9B-7163-BA51-A7E78DAF3385}" v="997" dt="2023-10-08T16:09:04.779"/>
    <p1510:client id="{A18B9831-C9D3-C23E-DC32-487AC959942E}" v="13" dt="2023-10-19T15:52:35.468"/>
    <p1510:client id="{A35F1F4E-FCCB-BBAC-A237-0761CE734D52}" v="820" dt="2023-09-30T15:47:29.368"/>
    <p1510:client id="{A6184449-043D-E3A0-5236-FBB1DF383482}" v="39" dt="2023-10-08T14:03:09.669"/>
    <p1510:client id="{B011BD0C-4E10-B73A-5949-2FBDF3D29E40}" v="15" dt="2023-10-07T14:48:08.398"/>
    <p1510:client id="{B129A494-9CFE-B255-8155-A5B75F903CF5}" v="834" dt="2023-10-05T16:11:02.154"/>
    <p1510:client id="{B3A9D960-625A-4583-069E-175D958A03E5}" v="400" dt="2023-10-11T15:01:03.431"/>
    <p1510:client id="{C0556496-F71E-7558-CC37-A13513FE8ED0}" v="295" dt="2023-10-04T14:21:13.108"/>
    <p1510:client id="{C6C1DEF9-ED60-4975-D5A3-C08D40F6866B}" v="274" dt="2023-10-04T09:31:01.975"/>
    <p1510:client id="{CD4BDA14-6EB3-AECF-A7D7-C3E45E8590AD}" v="28" dt="2023-10-11T15:21:30.520"/>
    <p1510:client id="{DAF47B5D-BAC9-489E-B30B-64B42CF95182}" v="271" dt="2023-10-04T12:29:49.574"/>
    <p1510:client id="{E5CAEAEA-7974-E569-8972-B6A392B4964D}" v="848" dt="2023-10-08T13:10:43.552"/>
    <p1510:client id="{F0A3C87D-405C-095D-6A20-E7B011383272}" v="279" dt="2023-10-11T17:05:18.279"/>
    <p1510:client id="{F63095A4-C994-F8BE-9C74-2DF79DACCE94}" v="514" dt="2023-09-29T16:52:04.59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omments/modernComment_138_6E81E0C1.xml><?xml version="1.0" encoding="utf-8"?>
<p188:cmLst xmlns:a="http://schemas.openxmlformats.org/drawingml/2006/main" xmlns:r="http://schemas.openxmlformats.org/officeDocument/2006/relationships" xmlns:p188="http://schemas.microsoft.com/office/powerpoint/2018/8/main">
  <p188:cm id="{12471918-8ECC-724F-BE40-2CBC34208DD2}" authorId="{BF22A499-7D1F-63BE-9382-99A5BA0CE284}" created="2023-10-10T17:10:33.310">
    <pc:sldMkLst xmlns:pc="http://schemas.microsoft.com/office/powerpoint/2013/main/command">
      <pc:docMk/>
      <pc:sldMk cId="629036145" sldId="308"/>
    </pc:sldMkLst>
    <p188:txBody>
      <a:bodyPr/>
      <a:lstStyle/>
      <a:p>
        <a:r>
          <a:rPr lang="en-US"/>
          <a:t>use  png of the logos</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2.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ata3.xml.rels><?xml version="1.0" encoding="UTF-8" standalone="yes"?>
<Relationships xmlns="http://schemas.openxmlformats.org/package/2006/relationships"><Relationship Id="rId2" Type="http://schemas.openxmlformats.org/officeDocument/2006/relationships/image" Target="../media/image26.svg"/><Relationship Id="rId1" Type="http://schemas.openxmlformats.org/officeDocument/2006/relationships/image" Target="../media/image25.png"/></Relationships>
</file>

<file path=ppt/diagrams/_rels/data4.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6.svg"/><Relationship Id="rId1" Type="http://schemas.openxmlformats.org/officeDocument/2006/relationships/image" Target="../media/image25.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8E2687-DC49-4D3A-936F-5E47985CAE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95BD858-AE63-42C3-B3F7-7B78181C40C6}">
      <dgm:prSet/>
      <dgm:spPr/>
      <dgm:t>
        <a:bodyPr/>
        <a:lstStyle/>
        <a:p>
          <a:pPr>
            <a:lnSpc>
              <a:spcPct val="100000"/>
            </a:lnSpc>
          </a:pPr>
          <a:r>
            <a:rPr lang="de-DE"/>
            <a:t>Problem </a:t>
          </a:r>
          <a:r>
            <a:rPr lang="de-DE">
              <a:latin typeface="Arial"/>
            </a:rPr>
            <a:t>formulation</a:t>
          </a:r>
          <a:endParaRPr lang="en-US">
            <a:latin typeface="Arial"/>
          </a:endParaRPr>
        </a:p>
      </dgm:t>
    </dgm:pt>
    <dgm:pt modelId="{797BEB8C-D3A4-4B22-8245-8B26AA3D3967}" type="parTrans" cxnId="{D7C1DDE5-2CD9-4630-9751-C6058A3DB716}">
      <dgm:prSet/>
      <dgm:spPr/>
      <dgm:t>
        <a:bodyPr/>
        <a:lstStyle/>
        <a:p>
          <a:endParaRPr lang="en-US"/>
        </a:p>
      </dgm:t>
    </dgm:pt>
    <dgm:pt modelId="{DE91F867-43D0-4294-BF0F-F79F0E59742C}" type="sibTrans" cxnId="{D7C1DDE5-2CD9-4630-9751-C6058A3DB716}">
      <dgm:prSet/>
      <dgm:spPr/>
      <dgm:t>
        <a:bodyPr/>
        <a:lstStyle/>
        <a:p>
          <a:endParaRPr lang="en-US"/>
        </a:p>
      </dgm:t>
    </dgm:pt>
    <dgm:pt modelId="{F27D03E6-67A5-4F74-915A-E51BC92D1686}">
      <dgm:prSet/>
      <dgm:spPr/>
      <dgm:t>
        <a:bodyPr/>
        <a:lstStyle/>
        <a:p>
          <a:pPr>
            <a:lnSpc>
              <a:spcPct val="100000"/>
            </a:lnSpc>
          </a:pPr>
          <a:r>
            <a:rPr lang="de-DE">
              <a:latin typeface="Arial"/>
            </a:rPr>
            <a:t>Framework</a:t>
          </a:r>
          <a:r>
            <a:rPr lang="de-DE"/>
            <a:t> </a:t>
          </a:r>
          <a:endParaRPr lang="en-US"/>
        </a:p>
      </dgm:t>
    </dgm:pt>
    <dgm:pt modelId="{96359528-4C33-4BDA-B161-5AA6C48F5B07}" type="parTrans" cxnId="{797D7F29-FC36-43E2-819F-145B885A4859}">
      <dgm:prSet/>
      <dgm:spPr/>
      <dgm:t>
        <a:bodyPr/>
        <a:lstStyle/>
        <a:p>
          <a:endParaRPr lang="en-US"/>
        </a:p>
      </dgm:t>
    </dgm:pt>
    <dgm:pt modelId="{D5B6C07F-D603-4E37-98BC-892203878DDC}" type="sibTrans" cxnId="{797D7F29-FC36-43E2-819F-145B885A4859}">
      <dgm:prSet/>
      <dgm:spPr/>
      <dgm:t>
        <a:bodyPr/>
        <a:lstStyle/>
        <a:p>
          <a:endParaRPr lang="en-US"/>
        </a:p>
      </dgm:t>
    </dgm:pt>
    <dgm:pt modelId="{445BB921-FDE3-475F-B351-825A2A73A843}">
      <dgm:prSet/>
      <dgm:spPr/>
      <dgm:t>
        <a:bodyPr/>
        <a:lstStyle/>
        <a:p>
          <a:pPr>
            <a:lnSpc>
              <a:spcPct val="100000"/>
            </a:lnSpc>
          </a:pPr>
          <a:r>
            <a:rPr lang="de-DE"/>
            <a:t>Results</a:t>
          </a:r>
          <a:endParaRPr lang="en-US"/>
        </a:p>
      </dgm:t>
    </dgm:pt>
    <dgm:pt modelId="{E20938B4-F6E7-4F3F-90B6-3C881FF9E745}" type="parTrans" cxnId="{AA61EBAC-A353-41CB-811C-CF2FD5C415D0}">
      <dgm:prSet/>
      <dgm:spPr/>
      <dgm:t>
        <a:bodyPr/>
        <a:lstStyle/>
        <a:p>
          <a:endParaRPr lang="en-US"/>
        </a:p>
      </dgm:t>
    </dgm:pt>
    <dgm:pt modelId="{BCC1D6B6-3ACF-4305-ACA5-1149C4202F9F}" type="sibTrans" cxnId="{AA61EBAC-A353-41CB-811C-CF2FD5C415D0}">
      <dgm:prSet/>
      <dgm:spPr/>
      <dgm:t>
        <a:bodyPr/>
        <a:lstStyle/>
        <a:p>
          <a:endParaRPr lang="en-US"/>
        </a:p>
      </dgm:t>
    </dgm:pt>
    <dgm:pt modelId="{4832488B-4DA4-4812-8BC1-4558F90B9279}" type="pres">
      <dgm:prSet presAssocID="{A78E2687-DC49-4D3A-936F-5E47985CAEB5}" presName="root" presStyleCnt="0">
        <dgm:presLayoutVars>
          <dgm:dir/>
          <dgm:resizeHandles val="exact"/>
        </dgm:presLayoutVars>
      </dgm:prSet>
      <dgm:spPr/>
    </dgm:pt>
    <dgm:pt modelId="{30D6A43A-BD1A-49AD-9512-DB425D14C3D6}" type="pres">
      <dgm:prSet presAssocID="{095BD858-AE63-42C3-B3F7-7B78181C40C6}" presName="compNode" presStyleCnt="0"/>
      <dgm:spPr/>
    </dgm:pt>
    <dgm:pt modelId="{9D0F43B4-E1A9-4F6C-9466-AAD78974D8BF}" type="pres">
      <dgm:prSet presAssocID="{095BD858-AE63-42C3-B3F7-7B78181C40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DFAA262-C82E-4D18-82E8-4331CFDDBF4E}" type="pres">
      <dgm:prSet presAssocID="{095BD858-AE63-42C3-B3F7-7B78181C40C6}" presName="spaceRect" presStyleCnt="0"/>
      <dgm:spPr/>
    </dgm:pt>
    <dgm:pt modelId="{DDF470A5-5D3C-4EB7-AEFB-FC1DCE9A24D4}" type="pres">
      <dgm:prSet presAssocID="{095BD858-AE63-42C3-B3F7-7B78181C40C6}" presName="textRect" presStyleLbl="revTx" presStyleIdx="0" presStyleCnt="3">
        <dgm:presLayoutVars>
          <dgm:chMax val="1"/>
          <dgm:chPref val="1"/>
        </dgm:presLayoutVars>
      </dgm:prSet>
      <dgm:spPr/>
    </dgm:pt>
    <dgm:pt modelId="{83742A0C-7228-4D49-819F-C32DDB53D261}" type="pres">
      <dgm:prSet presAssocID="{DE91F867-43D0-4294-BF0F-F79F0E59742C}" presName="sibTrans" presStyleCnt="0"/>
      <dgm:spPr/>
    </dgm:pt>
    <dgm:pt modelId="{E71E1268-EFB9-49DC-B479-A4B45EBF2395}" type="pres">
      <dgm:prSet presAssocID="{F27D03E6-67A5-4F74-915A-E51BC92D1686}" presName="compNode" presStyleCnt="0"/>
      <dgm:spPr/>
    </dgm:pt>
    <dgm:pt modelId="{D1FD03FE-22E1-4F42-B510-0A33EB8706DA}" type="pres">
      <dgm:prSet presAssocID="{F27D03E6-67A5-4F74-915A-E51BC92D16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60BBB0E6-18EB-4897-A6F0-1E7B493C3FC6}" type="pres">
      <dgm:prSet presAssocID="{F27D03E6-67A5-4F74-915A-E51BC92D1686}" presName="spaceRect" presStyleCnt="0"/>
      <dgm:spPr/>
    </dgm:pt>
    <dgm:pt modelId="{1D9447FE-CA18-40C0-BFFD-62D6B2FD68C4}" type="pres">
      <dgm:prSet presAssocID="{F27D03E6-67A5-4F74-915A-E51BC92D1686}" presName="textRect" presStyleLbl="revTx" presStyleIdx="1" presStyleCnt="3">
        <dgm:presLayoutVars>
          <dgm:chMax val="1"/>
          <dgm:chPref val="1"/>
        </dgm:presLayoutVars>
      </dgm:prSet>
      <dgm:spPr/>
    </dgm:pt>
    <dgm:pt modelId="{476A3CCB-20E2-40EC-B819-8B91E2C464EA}" type="pres">
      <dgm:prSet presAssocID="{D5B6C07F-D603-4E37-98BC-892203878DDC}" presName="sibTrans" presStyleCnt="0"/>
      <dgm:spPr/>
    </dgm:pt>
    <dgm:pt modelId="{EAA7EA9F-FEB6-4573-88E5-89C3D451DEAA}" type="pres">
      <dgm:prSet presAssocID="{445BB921-FDE3-475F-B351-825A2A73A843}" presName="compNode" presStyleCnt="0"/>
      <dgm:spPr/>
    </dgm:pt>
    <dgm:pt modelId="{DD1A7A2E-CED4-45A4-BC88-247B7DF56445}" type="pres">
      <dgm:prSet presAssocID="{445BB921-FDE3-475F-B351-825A2A73A84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781A095-78ED-4D9E-8E0A-F5825087CAF1}" type="pres">
      <dgm:prSet presAssocID="{445BB921-FDE3-475F-B351-825A2A73A843}" presName="spaceRect" presStyleCnt="0"/>
      <dgm:spPr/>
    </dgm:pt>
    <dgm:pt modelId="{6092548B-46CB-49BE-9A99-E245561D9670}" type="pres">
      <dgm:prSet presAssocID="{445BB921-FDE3-475F-B351-825A2A73A843}" presName="textRect" presStyleLbl="revTx" presStyleIdx="2" presStyleCnt="3">
        <dgm:presLayoutVars>
          <dgm:chMax val="1"/>
          <dgm:chPref val="1"/>
        </dgm:presLayoutVars>
      </dgm:prSet>
      <dgm:spPr/>
    </dgm:pt>
  </dgm:ptLst>
  <dgm:cxnLst>
    <dgm:cxn modelId="{5663C419-D135-44E2-9CCE-DD2C03B6BEE5}" type="presOf" srcId="{095BD858-AE63-42C3-B3F7-7B78181C40C6}" destId="{DDF470A5-5D3C-4EB7-AEFB-FC1DCE9A24D4}" srcOrd="0" destOrd="0" presId="urn:microsoft.com/office/officeart/2018/2/layout/IconLabelList"/>
    <dgm:cxn modelId="{797D7F29-FC36-43E2-819F-145B885A4859}" srcId="{A78E2687-DC49-4D3A-936F-5E47985CAEB5}" destId="{F27D03E6-67A5-4F74-915A-E51BC92D1686}" srcOrd="1" destOrd="0" parTransId="{96359528-4C33-4BDA-B161-5AA6C48F5B07}" sibTransId="{D5B6C07F-D603-4E37-98BC-892203878DDC}"/>
    <dgm:cxn modelId="{B3CD0440-4024-4CCC-8E27-7961E647531E}" type="presOf" srcId="{F27D03E6-67A5-4F74-915A-E51BC92D1686}" destId="{1D9447FE-CA18-40C0-BFFD-62D6B2FD68C4}" srcOrd="0" destOrd="0" presId="urn:microsoft.com/office/officeart/2018/2/layout/IconLabelList"/>
    <dgm:cxn modelId="{D1EBE572-7448-4774-9544-5B7B3B07EF3A}" type="presOf" srcId="{A78E2687-DC49-4D3A-936F-5E47985CAEB5}" destId="{4832488B-4DA4-4812-8BC1-4558F90B9279}" srcOrd="0" destOrd="0" presId="urn:microsoft.com/office/officeart/2018/2/layout/IconLabelList"/>
    <dgm:cxn modelId="{AA61EBAC-A353-41CB-811C-CF2FD5C415D0}" srcId="{A78E2687-DC49-4D3A-936F-5E47985CAEB5}" destId="{445BB921-FDE3-475F-B351-825A2A73A843}" srcOrd="2" destOrd="0" parTransId="{E20938B4-F6E7-4F3F-90B6-3C881FF9E745}" sibTransId="{BCC1D6B6-3ACF-4305-ACA5-1149C4202F9F}"/>
    <dgm:cxn modelId="{D7C1DDE5-2CD9-4630-9751-C6058A3DB716}" srcId="{A78E2687-DC49-4D3A-936F-5E47985CAEB5}" destId="{095BD858-AE63-42C3-B3F7-7B78181C40C6}" srcOrd="0" destOrd="0" parTransId="{797BEB8C-D3A4-4B22-8245-8B26AA3D3967}" sibTransId="{DE91F867-43D0-4294-BF0F-F79F0E59742C}"/>
    <dgm:cxn modelId="{E2AE36F2-6676-4E2E-AD7A-D3B7A081C372}" type="presOf" srcId="{445BB921-FDE3-475F-B351-825A2A73A843}" destId="{6092548B-46CB-49BE-9A99-E245561D9670}" srcOrd="0" destOrd="0" presId="urn:microsoft.com/office/officeart/2018/2/layout/IconLabelList"/>
    <dgm:cxn modelId="{7F336DF0-53B0-47CF-95A1-95B8CEEAC8AE}" type="presParOf" srcId="{4832488B-4DA4-4812-8BC1-4558F90B9279}" destId="{30D6A43A-BD1A-49AD-9512-DB425D14C3D6}" srcOrd="0" destOrd="0" presId="urn:microsoft.com/office/officeart/2018/2/layout/IconLabelList"/>
    <dgm:cxn modelId="{E490E2D5-192C-4CC7-AF92-BD57F77548E0}" type="presParOf" srcId="{30D6A43A-BD1A-49AD-9512-DB425D14C3D6}" destId="{9D0F43B4-E1A9-4F6C-9466-AAD78974D8BF}" srcOrd="0" destOrd="0" presId="urn:microsoft.com/office/officeart/2018/2/layout/IconLabelList"/>
    <dgm:cxn modelId="{D1903444-1A19-4578-931E-D28BE05E82E0}" type="presParOf" srcId="{30D6A43A-BD1A-49AD-9512-DB425D14C3D6}" destId="{5DFAA262-C82E-4D18-82E8-4331CFDDBF4E}" srcOrd="1" destOrd="0" presId="urn:microsoft.com/office/officeart/2018/2/layout/IconLabelList"/>
    <dgm:cxn modelId="{D986D026-7617-4DE5-B02A-FABAD1131FFA}" type="presParOf" srcId="{30D6A43A-BD1A-49AD-9512-DB425D14C3D6}" destId="{DDF470A5-5D3C-4EB7-AEFB-FC1DCE9A24D4}" srcOrd="2" destOrd="0" presId="urn:microsoft.com/office/officeart/2018/2/layout/IconLabelList"/>
    <dgm:cxn modelId="{8B3D2D74-AC67-4BBE-A4F2-B1C7729D7B38}" type="presParOf" srcId="{4832488B-4DA4-4812-8BC1-4558F90B9279}" destId="{83742A0C-7228-4D49-819F-C32DDB53D261}" srcOrd="1" destOrd="0" presId="urn:microsoft.com/office/officeart/2018/2/layout/IconLabelList"/>
    <dgm:cxn modelId="{7DBC5016-EC03-46B6-B461-FE37D9E31D6A}" type="presParOf" srcId="{4832488B-4DA4-4812-8BC1-4558F90B9279}" destId="{E71E1268-EFB9-49DC-B479-A4B45EBF2395}" srcOrd="2" destOrd="0" presId="urn:microsoft.com/office/officeart/2018/2/layout/IconLabelList"/>
    <dgm:cxn modelId="{60051D12-4EE8-4F82-B88E-EDA082103A76}" type="presParOf" srcId="{E71E1268-EFB9-49DC-B479-A4B45EBF2395}" destId="{D1FD03FE-22E1-4F42-B510-0A33EB8706DA}" srcOrd="0" destOrd="0" presId="urn:microsoft.com/office/officeart/2018/2/layout/IconLabelList"/>
    <dgm:cxn modelId="{9B2DACDA-CC6A-4CC9-8928-FA220AE1B3C3}" type="presParOf" srcId="{E71E1268-EFB9-49DC-B479-A4B45EBF2395}" destId="{60BBB0E6-18EB-4897-A6F0-1E7B493C3FC6}" srcOrd="1" destOrd="0" presId="urn:microsoft.com/office/officeart/2018/2/layout/IconLabelList"/>
    <dgm:cxn modelId="{8E6124D2-14AD-4532-9508-C034B09E7C64}" type="presParOf" srcId="{E71E1268-EFB9-49DC-B479-A4B45EBF2395}" destId="{1D9447FE-CA18-40C0-BFFD-62D6B2FD68C4}" srcOrd="2" destOrd="0" presId="urn:microsoft.com/office/officeart/2018/2/layout/IconLabelList"/>
    <dgm:cxn modelId="{6CBCB423-E6D9-4B99-9AC6-1F4807208F98}" type="presParOf" srcId="{4832488B-4DA4-4812-8BC1-4558F90B9279}" destId="{476A3CCB-20E2-40EC-B819-8B91E2C464EA}" srcOrd="3" destOrd="0" presId="urn:microsoft.com/office/officeart/2018/2/layout/IconLabelList"/>
    <dgm:cxn modelId="{40D07C2C-E984-4DC1-982A-E03494EDDD50}" type="presParOf" srcId="{4832488B-4DA4-4812-8BC1-4558F90B9279}" destId="{EAA7EA9F-FEB6-4573-88E5-89C3D451DEAA}" srcOrd="4" destOrd="0" presId="urn:microsoft.com/office/officeart/2018/2/layout/IconLabelList"/>
    <dgm:cxn modelId="{A034F7B3-7213-40A9-B90E-558B4E763C07}" type="presParOf" srcId="{EAA7EA9F-FEB6-4573-88E5-89C3D451DEAA}" destId="{DD1A7A2E-CED4-45A4-BC88-247B7DF56445}" srcOrd="0" destOrd="0" presId="urn:microsoft.com/office/officeart/2018/2/layout/IconLabelList"/>
    <dgm:cxn modelId="{EB9C4FCF-36FE-49BA-92CD-EF10A65C8A64}" type="presParOf" srcId="{EAA7EA9F-FEB6-4573-88E5-89C3D451DEAA}" destId="{0781A095-78ED-4D9E-8E0A-F5825087CAF1}" srcOrd="1" destOrd="0" presId="urn:microsoft.com/office/officeart/2018/2/layout/IconLabelList"/>
    <dgm:cxn modelId="{677D6EA4-0FFA-4792-9EE7-4805E56235F0}" type="presParOf" srcId="{EAA7EA9F-FEB6-4573-88E5-89C3D451DEAA}" destId="{6092548B-46CB-49BE-9A99-E245561D967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8E2687-DC49-4D3A-936F-5E47985CAE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95BD858-AE63-42C3-B3F7-7B78181C40C6}">
      <dgm:prSet/>
      <dgm:spPr/>
      <dgm:t>
        <a:bodyPr/>
        <a:lstStyle/>
        <a:p>
          <a:pPr>
            <a:lnSpc>
              <a:spcPct val="100000"/>
            </a:lnSpc>
          </a:pPr>
          <a:r>
            <a:rPr lang="de-DE"/>
            <a:t>Problem </a:t>
          </a:r>
          <a:r>
            <a:rPr lang="de-DE" err="1">
              <a:latin typeface="Arial"/>
            </a:rPr>
            <a:t>formulation</a:t>
          </a:r>
          <a:endParaRPr lang="en-US" err="1">
            <a:latin typeface="Arial"/>
          </a:endParaRPr>
        </a:p>
      </dgm:t>
    </dgm:pt>
    <dgm:pt modelId="{797BEB8C-D3A4-4B22-8245-8B26AA3D3967}" type="parTrans" cxnId="{D7C1DDE5-2CD9-4630-9751-C6058A3DB716}">
      <dgm:prSet/>
      <dgm:spPr/>
      <dgm:t>
        <a:bodyPr/>
        <a:lstStyle/>
        <a:p>
          <a:endParaRPr lang="en-US"/>
        </a:p>
      </dgm:t>
    </dgm:pt>
    <dgm:pt modelId="{DE91F867-43D0-4294-BF0F-F79F0E59742C}" type="sibTrans" cxnId="{D7C1DDE5-2CD9-4630-9751-C6058A3DB716}">
      <dgm:prSet/>
      <dgm:spPr/>
      <dgm:t>
        <a:bodyPr/>
        <a:lstStyle/>
        <a:p>
          <a:endParaRPr lang="en-US"/>
        </a:p>
      </dgm:t>
    </dgm:pt>
    <dgm:pt modelId="{4832488B-4DA4-4812-8BC1-4558F90B9279}" type="pres">
      <dgm:prSet presAssocID="{A78E2687-DC49-4D3A-936F-5E47985CAEB5}" presName="root" presStyleCnt="0">
        <dgm:presLayoutVars>
          <dgm:dir/>
          <dgm:resizeHandles val="exact"/>
        </dgm:presLayoutVars>
      </dgm:prSet>
      <dgm:spPr/>
    </dgm:pt>
    <dgm:pt modelId="{30D6A43A-BD1A-49AD-9512-DB425D14C3D6}" type="pres">
      <dgm:prSet presAssocID="{095BD858-AE63-42C3-B3F7-7B78181C40C6}" presName="compNode" presStyleCnt="0"/>
      <dgm:spPr/>
    </dgm:pt>
    <dgm:pt modelId="{9D0F43B4-E1A9-4F6C-9466-AAD78974D8BF}" type="pres">
      <dgm:prSet presAssocID="{095BD858-AE63-42C3-B3F7-7B78181C40C6}"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DFAA262-C82E-4D18-82E8-4331CFDDBF4E}" type="pres">
      <dgm:prSet presAssocID="{095BD858-AE63-42C3-B3F7-7B78181C40C6}" presName="spaceRect" presStyleCnt="0"/>
      <dgm:spPr/>
    </dgm:pt>
    <dgm:pt modelId="{DDF470A5-5D3C-4EB7-AEFB-FC1DCE9A24D4}" type="pres">
      <dgm:prSet presAssocID="{095BD858-AE63-42C3-B3F7-7B78181C40C6}" presName="textRect" presStyleLbl="revTx" presStyleIdx="0" presStyleCnt="1">
        <dgm:presLayoutVars>
          <dgm:chMax val="1"/>
          <dgm:chPref val="1"/>
        </dgm:presLayoutVars>
      </dgm:prSet>
      <dgm:spPr/>
    </dgm:pt>
  </dgm:ptLst>
  <dgm:cxnLst>
    <dgm:cxn modelId="{5663C419-D135-44E2-9CCE-DD2C03B6BEE5}" type="presOf" srcId="{095BD858-AE63-42C3-B3F7-7B78181C40C6}" destId="{DDF470A5-5D3C-4EB7-AEFB-FC1DCE9A24D4}" srcOrd="0" destOrd="0" presId="urn:microsoft.com/office/officeart/2018/2/layout/IconLabelList"/>
    <dgm:cxn modelId="{D1EBE572-7448-4774-9544-5B7B3B07EF3A}" type="presOf" srcId="{A78E2687-DC49-4D3A-936F-5E47985CAEB5}" destId="{4832488B-4DA4-4812-8BC1-4558F90B9279}" srcOrd="0" destOrd="0" presId="urn:microsoft.com/office/officeart/2018/2/layout/IconLabelList"/>
    <dgm:cxn modelId="{D7C1DDE5-2CD9-4630-9751-C6058A3DB716}" srcId="{A78E2687-DC49-4D3A-936F-5E47985CAEB5}" destId="{095BD858-AE63-42C3-B3F7-7B78181C40C6}" srcOrd="0" destOrd="0" parTransId="{797BEB8C-D3A4-4B22-8245-8B26AA3D3967}" sibTransId="{DE91F867-43D0-4294-BF0F-F79F0E59742C}"/>
    <dgm:cxn modelId="{7F336DF0-53B0-47CF-95A1-95B8CEEAC8AE}" type="presParOf" srcId="{4832488B-4DA4-4812-8BC1-4558F90B9279}" destId="{30D6A43A-BD1A-49AD-9512-DB425D14C3D6}" srcOrd="0" destOrd="0" presId="urn:microsoft.com/office/officeart/2018/2/layout/IconLabelList"/>
    <dgm:cxn modelId="{E490E2D5-192C-4CC7-AF92-BD57F77548E0}" type="presParOf" srcId="{30D6A43A-BD1A-49AD-9512-DB425D14C3D6}" destId="{9D0F43B4-E1A9-4F6C-9466-AAD78974D8BF}" srcOrd="0" destOrd="0" presId="urn:microsoft.com/office/officeart/2018/2/layout/IconLabelList"/>
    <dgm:cxn modelId="{D1903444-1A19-4578-931E-D28BE05E82E0}" type="presParOf" srcId="{30D6A43A-BD1A-49AD-9512-DB425D14C3D6}" destId="{5DFAA262-C82E-4D18-82E8-4331CFDDBF4E}" srcOrd="1" destOrd="0" presId="urn:microsoft.com/office/officeart/2018/2/layout/IconLabelList"/>
    <dgm:cxn modelId="{D986D026-7617-4DE5-B02A-FABAD1131FFA}" type="presParOf" srcId="{30D6A43A-BD1A-49AD-9512-DB425D14C3D6}" destId="{DDF470A5-5D3C-4EB7-AEFB-FC1DCE9A24D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8E2687-DC49-4D3A-936F-5E47985CAE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F27D03E6-67A5-4F74-915A-E51BC92D1686}">
      <dgm:prSet/>
      <dgm:spPr/>
      <dgm:t>
        <a:bodyPr/>
        <a:lstStyle/>
        <a:p>
          <a:pPr>
            <a:lnSpc>
              <a:spcPct val="100000"/>
            </a:lnSpc>
          </a:pPr>
          <a:r>
            <a:rPr lang="de-DE">
              <a:latin typeface="Arial"/>
            </a:rPr>
            <a:t>Framework</a:t>
          </a:r>
          <a:r>
            <a:rPr lang="de-DE"/>
            <a:t> </a:t>
          </a:r>
          <a:endParaRPr lang="en-US"/>
        </a:p>
      </dgm:t>
    </dgm:pt>
    <dgm:pt modelId="{96359528-4C33-4BDA-B161-5AA6C48F5B07}" type="parTrans" cxnId="{797D7F29-FC36-43E2-819F-145B885A4859}">
      <dgm:prSet/>
      <dgm:spPr/>
      <dgm:t>
        <a:bodyPr/>
        <a:lstStyle/>
        <a:p>
          <a:endParaRPr lang="en-US"/>
        </a:p>
      </dgm:t>
    </dgm:pt>
    <dgm:pt modelId="{D5B6C07F-D603-4E37-98BC-892203878DDC}" type="sibTrans" cxnId="{797D7F29-FC36-43E2-819F-145B885A4859}">
      <dgm:prSet/>
      <dgm:spPr/>
      <dgm:t>
        <a:bodyPr/>
        <a:lstStyle/>
        <a:p>
          <a:endParaRPr lang="en-US"/>
        </a:p>
      </dgm:t>
    </dgm:pt>
    <dgm:pt modelId="{4832488B-4DA4-4812-8BC1-4558F90B9279}" type="pres">
      <dgm:prSet presAssocID="{A78E2687-DC49-4D3A-936F-5E47985CAEB5}" presName="root" presStyleCnt="0">
        <dgm:presLayoutVars>
          <dgm:dir/>
          <dgm:resizeHandles val="exact"/>
        </dgm:presLayoutVars>
      </dgm:prSet>
      <dgm:spPr/>
    </dgm:pt>
    <dgm:pt modelId="{E71E1268-EFB9-49DC-B479-A4B45EBF2395}" type="pres">
      <dgm:prSet presAssocID="{F27D03E6-67A5-4F74-915A-E51BC92D1686}" presName="compNode" presStyleCnt="0"/>
      <dgm:spPr/>
    </dgm:pt>
    <dgm:pt modelId="{D1FD03FE-22E1-4F42-B510-0A33EB8706DA}" type="pres">
      <dgm:prSet presAssocID="{F27D03E6-67A5-4F74-915A-E51BC92D1686}"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60BBB0E6-18EB-4897-A6F0-1E7B493C3FC6}" type="pres">
      <dgm:prSet presAssocID="{F27D03E6-67A5-4F74-915A-E51BC92D1686}" presName="spaceRect" presStyleCnt="0"/>
      <dgm:spPr/>
    </dgm:pt>
    <dgm:pt modelId="{1D9447FE-CA18-40C0-BFFD-62D6B2FD68C4}" type="pres">
      <dgm:prSet presAssocID="{F27D03E6-67A5-4F74-915A-E51BC92D1686}" presName="textRect" presStyleLbl="revTx" presStyleIdx="0" presStyleCnt="1">
        <dgm:presLayoutVars>
          <dgm:chMax val="1"/>
          <dgm:chPref val="1"/>
        </dgm:presLayoutVars>
      </dgm:prSet>
      <dgm:spPr/>
    </dgm:pt>
  </dgm:ptLst>
  <dgm:cxnLst>
    <dgm:cxn modelId="{797D7F29-FC36-43E2-819F-145B885A4859}" srcId="{A78E2687-DC49-4D3A-936F-5E47985CAEB5}" destId="{F27D03E6-67A5-4F74-915A-E51BC92D1686}" srcOrd="0" destOrd="0" parTransId="{96359528-4C33-4BDA-B161-5AA6C48F5B07}" sibTransId="{D5B6C07F-D603-4E37-98BC-892203878DDC}"/>
    <dgm:cxn modelId="{B3CD0440-4024-4CCC-8E27-7961E647531E}" type="presOf" srcId="{F27D03E6-67A5-4F74-915A-E51BC92D1686}" destId="{1D9447FE-CA18-40C0-BFFD-62D6B2FD68C4}" srcOrd="0" destOrd="0" presId="urn:microsoft.com/office/officeart/2018/2/layout/IconLabelList"/>
    <dgm:cxn modelId="{D1EBE572-7448-4774-9544-5B7B3B07EF3A}" type="presOf" srcId="{A78E2687-DC49-4D3A-936F-5E47985CAEB5}" destId="{4832488B-4DA4-4812-8BC1-4558F90B9279}" srcOrd="0" destOrd="0" presId="urn:microsoft.com/office/officeart/2018/2/layout/IconLabelList"/>
    <dgm:cxn modelId="{7DBC5016-EC03-46B6-B461-FE37D9E31D6A}" type="presParOf" srcId="{4832488B-4DA4-4812-8BC1-4558F90B9279}" destId="{E71E1268-EFB9-49DC-B479-A4B45EBF2395}" srcOrd="0" destOrd="0" presId="urn:microsoft.com/office/officeart/2018/2/layout/IconLabelList"/>
    <dgm:cxn modelId="{60051D12-4EE8-4F82-B88E-EDA082103A76}" type="presParOf" srcId="{E71E1268-EFB9-49DC-B479-A4B45EBF2395}" destId="{D1FD03FE-22E1-4F42-B510-0A33EB8706DA}" srcOrd="0" destOrd="0" presId="urn:microsoft.com/office/officeart/2018/2/layout/IconLabelList"/>
    <dgm:cxn modelId="{9B2DACDA-CC6A-4CC9-8928-FA220AE1B3C3}" type="presParOf" srcId="{E71E1268-EFB9-49DC-B479-A4B45EBF2395}" destId="{60BBB0E6-18EB-4897-A6F0-1E7B493C3FC6}" srcOrd="1" destOrd="0" presId="urn:microsoft.com/office/officeart/2018/2/layout/IconLabelList"/>
    <dgm:cxn modelId="{8E6124D2-14AD-4532-9508-C034B09E7C64}" type="presParOf" srcId="{E71E1268-EFB9-49DC-B479-A4B45EBF2395}" destId="{1D9447FE-CA18-40C0-BFFD-62D6B2FD68C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8E2687-DC49-4D3A-936F-5E47985CAE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445BB921-FDE3-475F-B351-825A2A73A843}">
      <dgm:prSet/>
      <dgm:spPr/>
      <dgm:t>
        <a:bodyPr/>
        <a:lstStyle/>
        <a:p>
          <a:pPr>
            <a:lnSpc>
              <a:spcPct val="100000"/>
            </a:lnSpc>
          </a:pPr>
          <a:r>
            <a:rPr lang="de-DE"/>
            <a:t>Results</a:t>
          </a:r>
          <a:endParaRPr lang="en-US"/>
        </a:p>
      </dgm:t>
    </dgm:pt>
    <dgm:pt modelId="{E20938B4-F6E7-4F3F-90B6-3C881FF9E745}" type="parTrans" cxnId="{AA61EBAC-A353-41CB-811C-CF2FD5C415D0}">
      <dgm:prSet/>
      <dgm:spPr/>
      <dgm:t>
        <a:bodyPr/>
        <a:lstStyle/>
        <a:p>
          <a:endParaRPr lang="en-US"/>
        </a:p>
      </dgm:t>
    </dgm:pt>
    <dgm:pt modelId="{BCC1D6B6-3ACF-4305-ACA5-1149C4202F9F}" type="sibTrans" cxnId="{AA61EBAC-A353-41CB-811C-CF2FD5C415D0}">
      <dgm:prSet/>
      <dgm:spPr/>
      <dgm:t>
        <a:bodyPr/>
        <a:lstStyle/>
        <a:p>
          <a:endParaRPr lang="en-US"/>
        </a:p>
      </dgm:t>
    </dgm:pt>
    <dgm:pt modelId="{4832488B-4DA4-4812-8BC1-4558F90B9279}" type="pres">
      <dgm:prSet presAssocID="{A78E2687-DC49-4D3A-936F-5E47985CAEB5}" presName="root" presStyleCnt="0">
        <dgm:presLayoutVars>
          <dgm:dir/>
          <dgm:resizeHandles val="exact"/>
        </dgm:presLayoutVars>
      </dgm:prSet>
      <dgm:spPr/>
    </dgm:pt>
    <dgm:pt modelId="{EAA7EA9F-FEB6-4573-88E5-89C3D451DEAA}" type="pres">
      <dgm:prSet presAssocID="{445BB921-FDE3-475F-B351-825A2A73A843}" presName="compNode" presStyleCnt="0"/>
      <dgm:spPr/>
    </dgm:pt>
    <dgm:pt modelId="{DD1A7A2E-CED4-45A4-BC88-247B7DF56445}" type="pres">
      <dgm:prSet presAssocID="{445BB921-FDE3-475F-B351-825A2A73A843}"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0781A095-78ED-4D9E-8E0A-F5825087CAF1}" type="pres">
      <dgm:prSet presAssocID="{445BB921-FDE3-475F-B351-825A2A73A843}" presName="spaceRect" presStyleCnt="0"/>
      <dgm:spPr/>
    </dgm:pt>
    <dgm:pt modelId="{6092548B-46CB-49BE-9A99-E245561D9670}" type="pres">
      <dgm:prSet presAssocID="{445BB921-FDE3-475F-B351-825A2A73A843}" presName="textRect" presStyleLbl="revTx" presStyleIdx="0" presStyleCnt="1">
        <dgm:presLayoutVars>
          <dgm:chMax val="1"/>
          <dgm:chPref val="1"/>
        </dgm:presLayoutVars>
      </dgm:prSet>
      <dgm:spPr/>
    </dgm:pt>
  </dgm:ptLst>
  <dgm:cxnLst>
    <dgm:cxn modelId="{D1EBE572-7448-4774-9544-5B7B3B07EF3A}" type="presOf" srcId="{A78E2687-DC49-4D3A-936F-5E47985CAEB5}" destId="{4832488B-4DA4-4812-8BC1-4558F90B9279}" srcOrd="0" destOrd="0" presId="urn:microsoft.com/office/officeart/2018/2/layout/IconLabelList"/>
    <dgm:cxn modelId="{AA61EBAC-A353-41CB-811C-CF2FD5C415D0}" srcId="{A78E2687-DC49-4D3A-936F-5E47985CAEB5}" destId="{445BB921-FDE3-475F-B351-825A2A73A843}" srcOrd="0" destOrd="0" parTransId="{E20938B4-F6E7-4F3F-90B6-3C881FF9E745}" sibTransId="{BCC1D6B6-3ACF-4305-ACA5-1149C4202F9F}"/>
    <dgm:cxn modelId="{E2AE36F2-6676-4E2E-AD7A-D3B7A081C372}" type="presOf" srcId="{445BB921-FDE3-475F-B351-825A2A73A843}" destId="{6092548B-46CB-49BE-9A99-E245561D9670}" srcOrd="0" destOrd="0" presId="urn:microsoft.com/office/officeart/2018/2/layout/IconLabelList"/>
    <dgm:cxn modelId="{40D07C2C-E984-4DC1-982A-E03494EDDD50}" type="presParOf" srcId="{4832488B-4DA4-4812-8BC1-4558F90B9279}" destId="{EAA7EA9F-FEB6-4573-88E5-89C3D451DEAA}" srcOrd="0" destOrd="0" presId="urn:microsoft.com/office/officeart/2018/2/layout/IconLabelList"/>
    <dgm:cxn modelId="{A034F7B3-7213-40A9-B90E-558B4E763C07}" type="presParOf" srcId="{EAA7EA9F-FEB6-4573-88E5-89C3D451DEAA}" destId="{DD1A7A2E-CED4-45A4-BC88-247B7DF56445}" srcOrd="0" destOrd="0" presId="urn:microsoft.com/office/officeart/2018/2/layout/IconLabelList"/>
    <dgm:cxn modelId="{EB9C4FCF-36FE-49BA-92CD-EF10A65C8A64}" type="presParOf" srcId="{EAA7EA9F-FEB6-4573-88E5-89C3D451DEAA}" destId="{0781A095-78ED-4D9E-8E0A-F5825087CAF1}" srcOrd="1" destOrd="0" presId="urn:microsoft.com/office/officeart/2018/2/layout/IconLabelList"/>
    <dgm:cxn modelId="{677D6EA4-0FFA-4792-9EE7-4805E56235F0}" type="presParOf" srcId="{EAA7EA9F-FEB6-4573-88E5-89C3D451DEAA}" destId="{6092548B-46CB-49BE-9A99-E245561D967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F43B4-E1A9-4F6C-9466-AAD78974D8BF}">
      <dsp:nvSpPr>
        <dsp:cNvPr id="0" name=""/>
        <dsp:cNvSpPr/>
      </dsp:nvSpPr>
      <dsp:spPr>
        <a:xfrm>
          <a:off x="891091" y="836892"/>
          <a:ext cx="1437772" cy="14377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F470A5-5D3C-4EB7-AEFB-FC1DCE9A24D4}">
      <dsp:nvSpPr>
        <dsp:cNvPr id="0" name=""/>
        <dsp:cNvSpPr/>
      </dsp:nvSpPr>
      <dsp:spPr>
        <a:xfrm>
          <a:off x="12452" y="2655508"/>
          <a:ext cx="31950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Problem </a:t>
          </a:r>
          <a:r>
            <a:rPr lang="de-DE" sz="2800" kern="1200">
              <a:latin typeface="Arial"/>
            </a:rPr>
            <a:t>formulation</a:t>
          </a:r>
          <a:endParaRPr lang="en-US" sz="2800" kern="1200">
            <a:latin typeface="Arial"/>
          </a:endParaRPr>
        </a:p>
      </dsp:txBody>
      <dsp:txXfrm>
        <a:off x="12452" y="2655508"/>
        <a:ext cx="3195050" cy="720000"/>
      </dsp:txXfrm>
    </dsp:sp>
    <dsp:sp modelId="{D1FD03FE-22E1-4F42-B510-0A33EB8706DA}">
      <dsp:nvSpPr>
        <dsp:cNvPr id="0" name=""/>
        <dsp:cNvSpPr/>
      </dsp:nvSpPr>
      <dsp:spPr>
        <a:xfrm>
          <a:off x="4645276" y="836892"/>
          <a:ext cx="1437772" cy="14377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9447FE-CA18-40C0-BFFD-62D6B2FD68C4}">
      <dsp:nvSpPr>
        <dsp:cNvPr id="0" name=""/>
        <dsp:cNvSpPr/>
      </dsp:nvSpPr>
      <dsp:spPr>
        <a:xfrm>
          <a:off x="3766637" y="2655508"/>
          <a:ext cx="31950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latin typeface="Arial"/>
            </a:rPr>
            <a:t>Framework</a:t>
          </a:r>
          <a:r>
            <a:rPr lang="de-DE" sz="2800" kern="1200"/>
            <a:t> </a:t>
          </a:r>
          <a:endParaRPr lang="en-US" sz="2800" kern="1200"/>
        </a:p>
      </dsp:txBody>
      <dsp:txXfrm>
        <a:off x="3766637" y="2655508"/>
        <a:ext cx="3195050" cy="720000"/>
      </dsp:txXfrm>
    </dsp:sp>
    <dsp:sp modelId="{DD1A7A2E-CED4-45A4-BC88-247B7DF56445}">
      <dsp:nvSpPr>
        <dsp:cNvPr id="0" name=""/>
        <dsp:cNvSpPr/>
      </dsp:nvSpPr>
      <dsp:spPr>
        <a:xfrm>
          <a:off x="8399460" y="836892"/>
          <a:ext cx="1437772" cy="14377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92548B-46CB-49BE-9A99-E245561D9670}">
      <dsp:nvSpPr>
        <dsp:cNvPr id="0" name=""/>
        <dsp:cNvSpPr/>
      </dsp:nvSpPr>
      <dsp:spPr>
        <a:xfrm>
          <a:off x="7520821" y="2655508"/>
          <a:ext cx="31950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Results</a:t>
          </a:r>
          <a:endParaRPr lang="en-US" sz="2800" kern="1200"/>
        </a:p>
      </dsp:txBody>
      <dsp:txXfrm>
        <a:off x="7520821" y="2655508"/>
        <a:ext cx="31950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F43B4-E1A9-4F6C-9466-AAD78974D8BF}">
      <dsp:nvSpPr>
        <dsp:cNvPr id="0" name=""/>
        <dsp:cNvSpPr/>
      </dsp:nvSpPr>
      <dsp:spPr>
        <a:xfrm>
          <a:off x="4392162" y="53910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F470A5-5D3C-4EB7-AEFB-FC1DCE9A24D4}">
      <dsp:nvSpPr>
        <dsp:cNvPr id="0" name=""/>
        <dsp:cNvSpPr/>
      </dsp:nvSpPr>
      <dsp:spPr>
        <a:xfrm>
          <a:off x="3204162" y="295329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pPr>
          <a:r>
            <a:rPr lang="de-DE" sz="3800" kern="1200"/>
            <a:t>Problem </a:t>
          </a:r>
          <a:r>
            <a:rPr lang="de-DE" sz="3800" kern="1200" err="1">
              <a:latin typeface="Arial"/>
            </a:rPr>
            <a:t>formulation</a:t>
          </a:r>
          <a:endParaRPr lang="en-US" sz="3800" kern="1200" err="1">
            <a:latin typeface="Arial"/>
          </a:endParaRPr>
        </a:p>
      </dsp:txBody>
      <dsp:txXfrm>
        <a:off x="3204162" y="2953296"/>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D03FE-22E1-4F42-B510-0A33EB8706DA}">
      <dsp:nvSpPr>
        <dsp:cNvPr id="0" name=""/>
        <dsp:cNvSpPr/>
      </dsp:nvSpPr>
      <dsp:spPr>
        <a:xfrm>
          <a:off x="4392162" y="53910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9447FE-CA18-40C0-BFFD-62D6B2FD68C4}">
      <dsp:nvSpPr>
        <dsp:cNvPr id="0" name=""/>
        <dsp:cNvSpPr/>
      </dsp:nvSpPr>
      <dsp:spPr>
        <a:xfrm>
          <a:off x="3204162" y="295329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78050">
            <a:lnSpc>
              <a:spcPct val="100000"/>
            </a:lnSpc>
            <a:spcBef>
              <a:spcPct val="0"/>
            </a:spcBef>
            <a:spcAft>
              <a:spcPct val="35000"/>
            </a:spcAft>
            <a:buNone/>
          </a:pPr>
          <a:r>
            <a:rPr lang="de-DE" sz="4900" kern="1200">
              <a:latin typeface="Arial"/>
            </a:rPr>
            <a:t>Framework</a:t>
          </a:r>
          <a:r>
            <a:rPr lang="de-DE" sz="4900" kern="1200"/>
            <a:t> </a:t>
          </a:r>
          <a:endParaRPr lang="en-US" sz="4900" kern="1200"/>
        </a:p>
      </dsp:txBody>
      <dsp:txXfrm>
        <a:off x="3204162" y="2953296"/>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A7A2E-CED4-45A4-BC88-247B7DF56445}">
      <dsp:nvSpPr>
        <dsp:cNvPr id="0" name=""/>
        <dsp:cNvSpPr/>
      </dsp:nvSpPr>
      <dsp:spPr>
        <a:xfrm>
          <a:off x="4392162" y="53910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92548B-46CB-49BE-9A99-E245561D9670}">
      <dsp:nvSpPr>
        <dsp:cNvPr id="0" name=""/>
        <dsp:cNvSpPr/>
      </dsp:nvSpPr>
      <dsp:spPr>
        <a:xfrm>
          <a:off x="3204162" y="295329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78050">
            <a:lnSpc>
              <a:spcPct val="100000"/>
            </a:lnSpc>
            <a:spcBef>
              <a:spcPct val="0"/>
            </a:spcBef>
            <a:spcAft>
              <a:spcPct val="35000"/>
            </a:spcAft>
            <a:buNone/>
          </a:pPr>
          <a:r>
            <a:rPr lang="de-DE" sz="4900" kern="1200"/>
            <a:t>Results</a:t>
          </a:r>
          <a:endParaRPr lang="en-US" sz="4900" kern="1200"/>
        </a:p>
      </dsp:txBody>
      <dsp:txXfrm>
        <a:off x="3204162" y="2953296"/>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19.10.2023</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19.10.2023</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Institute for Transport Planning and Systems</a:t>
            </a: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47C2547-0B26-4181-9958-0F74634B97A1}" type="datetime1">
              <a:rPr lang="de-CH" noProof="0" smtClean="0"/>
              <a:t>19.10.2023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4A533879-9C0F-4F94-919F-30B833E8871A}" type="datetime1">
              <a:rPr lang="de-CH" noProof="0" smtClean="0"/>
              <a:t>19.10.2023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8EF82BE-DF56-4719-B180-C3B0D509F71F}" type="datetime1">
              <a:rPr lang="de-CH" noProof="0" smtClean="0"/>
              <a:t>19.10.2023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E1B9425-7348-43E2-B0E9-6A2A48F5FA8A}" type="datetime1">
              <a:rPr lang="de-CH" noProof="0" smtClean="0"/>
              <a:t>19.10.2023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F7782B2-018B-4FD3-AD95-2F64EDE0E9D6}" type="datetime1">
              <a:rPr lang="de-CH" noProof="0" smtClean="0"/>
              <a:t>19.10.2023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D0A0FED0-443D-411A-B8E4-0668A8890EE3}" type="datetime1">
              <a:rPr lang="de-CH" noProof="0" smtClean="0"/>
              <a:t>19.10.2023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8E6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chemeClr val="accent3"/>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6"/>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2"/>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332D50A-E6CC-4D88-8908-F2129032F4C7}" type="datetime1">
              <a:rPr lang="de-CH" noProof="0" smtClean="0"/>
              <a:t>19.10.2023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1B96697-4585-4368-989A-16003D150648}" type="datetime1">
              <a:rPr lang="de-CH" noProof="0" smtClean="0"/>
              <a:t>19.10.2023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A01E762-278A-4155-9BEB-7C2CB2386E92}" type="datetime1">
              <a:rPr lang="de-CH" noProof="0" smtClean="0"/>
              <a:t>19.10.2023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6C4EAFE7-317E-4912-B75C-DD6945F82242}" type="datetime1">
              <a:rPr lang="de-CH" noProof="0" smtClean="0"/>
              <a:t>19.10.2023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4A358CF3-A22A-46C1-A4E5-5810212466EF}" type="datetime1">
              <a:rPr lang="de-CH" noProof="0" smtClean="0"/>
              <a:t>19.10.2023</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29.png"/><Relationship Id="rId4" Type="http://schemas.openxmlformats.org/officeDocument/2006/relationships/image" Target="../media/image47.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9.pn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gi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gif"/><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hyperlink" Target="https://www.linkedin.com/school/institute-for-transport-planning-and-systems-at-the-eth-zurich/" TargetMode="External"/><Relationship Id="rId3" Type="http://schemas.openxmlformats.org/officeDocument/2006/relationships/image" Target="../media/image15.png"/><Relationship Id="rId7" Type="http://schemas.openxmlformats.org/officeDocument/2006/relationships/image" Target="../media/image56.png"/><Relationship Id="rId12"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2.png"/><Relationship Id="rId11" Type="http://schemas.openxmlformats.org/officeDocument/2006/relationships/hyperlink" Target="mailto:alessio.rimoldi.work@gmail.com" TargetMode="External"/><Relationship Id="rId5" Type="http://schemas.openxmlformats.org/officeDocument/2006/relationships/image" Target="../media/image21.png"/><Relationship Id="rId10" Type="http://schemas.openxmlformats.org/officeDocument/2006/relationships/hyperlink" Target="https://github.com/AlessioRimoldi" TargetMode="External"/><Relationship Id="rId4" Type="http://schemas.openxmlformats.org/officeDocument/2006/relationships/image" Target="../media/image20.png"/><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microsoft.com/office/2018/10/relationships/comments" Target="../comments/modernComment_138_6E81E0C1.xml"/><Relationship Id="rId1" Type="http://schemas.openxmlformats.org/officeDocument/2006/relationships/slideLayout" Target="../slideLayouts/slideLayout8.xml"/><Relationship Id="rId6" Type="http://schemas.openxmlformats.org/officeDocument/2006/relationships/image" Target="../media/image14.jpeg"/><Relationship Id="rId11" Type="http://schemas.openxmlformats.org/officeDocument/2006/relationships/image" Target="../media/image9.pn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9.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9.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p:txBody>
          <a:bodyPr/>
          <a:lstStyle/>
          <a:p>
            <a:r>
              <a:rPr lang="de-DE" dirty="0">
                <a:latin typeface="Helvetica"/>
                <a:cs typeface="Arial"/>
              </a:rPr>
              <a:t>Fixing </a:t>
            </a:r>
            <a:r>
              <a:rPr lang="de-DE" dirty="0" err="1">
                <a:latin typeface="Helvetica"/>
                <a:cs typeface="Arial"/>
              </a:rPr>
              <a:t>traffic</a:t>
            </a:r>
            <a:r>
              <a:rPr lang="de-DE" dirty="0">
                <a:latin typeface="Helvetica"/>
                <a:cs typeface="Arial"/>
              </a:rPr>
              <a:t> in Zürich</a:t>
            </a:r>
            <a:br>
              <a:rPr lang="de-DE">
                <a:latin typeface="Helvetica"/>
                <a:cs typeface="Arial"/>
              </a:rPr>
            </a:br>
            <a:r>
              <a:rPr lang="de-DE" sz="2400" dirty="0">
                <a:latin typeface="Helvetica"/>
                <a:cs typeface="Arial"/>
              </a:rPr>
              <a:t>A </a:t>
            </a:r>
            <a:r>
              <a:rPr lang="de-DE" sz="2400" dirty="0" err="1">
                <a:latin typeface="Helvetica"/>
                <a:cs typeface="Arial"/>
              </a:rPr>
              <a:t>data-driven</a:t>
            </a:r>
            <a:r>
              <a:rPr lang="de-DE" sz="2400" dirty="0">
                <a:latin typeface="Helvetica"/>
                <a:cs typeface="Arial"/>
              </a:rPr>
              <a:t> </a:t>
            </a:r>
            <a:r>
              <a:rPr lang="de-DE" sz="2400" dirty="0" err="1">
                <a:latin typeface="Helvetica"/>
                <a:cs typeface="Arial"/>
              </a:rPr>
              <a:t>control</a:t>
            </a:r>
            <a:r>
              <a:rPr lang="de-DE" sz="2400" dirty="0">
                <a:latin typeface="Helvetica"/>
                <a:cs typeface="Arial"/>
              </a:rPr>
              <a:t> </a:t>
            </a:r>
            <a:r>
              <a:rPr lang="de-DE" sz="2400" dirty="0" err="1">
                <a:latin typeface="Helvetica"/>
                <a:cs typeface="Arial"/>
              </a:rPr>
              <a:t>approach</a:t>
            </a:r>
            <a:r>
              <a:rPr lang="de-DE" dirty="0">
                <a:cs typeface="Arial"/>
              </a:rPr>
              <a:t>  </a:t>
            </a:r>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p:txBody>
          <a:bodyPr vert="horz" lIns="0" tIns="0" rIns="0" bIns="0" rtlCol="0" anchor="t">
            <a:noAutofit/>
          </a:bodyPr>
          <a:lstStyle/>
          <a:p>
            <a:r>
              <a:rPr lang="de-DE" b="1" dirty="0">
                <a:latin typeface="Helvetica"/>
                <a:cs typeface="Arial"/>
              </a:rPr>
              <a:t>Alessio </a:t>
            </a:r>
            <a:r>
              <a:rPr lang="de-DE" b="1" dirty="0" err="1">
                <a:latin typeface="Helvetica"/>
                <a:cs typeface="Arial"/>
              </a:rPr>
              <a:t>Rimoldi</a:t>
            </a:r>
            <a:endParaRPr lang="de-DE" b="1" dirty="0">
              <a:latin typeface="Helvetica"/>
              <a:cs typeface="Arial"/>
            </a:endParaRPr>
          </a:p>
          <a:p>
            <a:r>
              <a:rPr lang="de-DE" dirty="0">
                <a:latin typeface="Helvetica"/>
                <a:cs typeface="Arial"/>
              </a:rPr>
              <a:t>Prof. J. </a:t>
            </a:r>
            <a:r>
              <a:rPr lang="de-DE" dirty="0" err="1">
                <a:latin typeface="Helvetica"/>
                <a:cs typeface="Arial"/>
              </a:rPr>
              <a:t>Lygeros</a:t>
            </a:r>
            <a:r>
              <a:rPr lang="de-DE" dirty="0">
                <a:latin typeface="Helvetica"/>
                <a:cs typeface="Arial"/>
              </a:rPr>
              <a:t>, Prof. F. Dörfler</a:t>
            </a:r>
          </a:p>
        </p:txBody>
      </p:sp>
      <p:pic>
        <p:nvPicPr>
          <p:cNvPr id="7" name="Picture 6" descr="A blue and grey logo&#10;&#10;Description automatically generated">
            <a:extLst>
              <a:ext uri="{FF2B5EF4-FFF2-40B4-BE49-F238E27FC236}">
                <a16:creationId xmlns:a16="http://schemas.microsoft.com/office/drawing/2014/main" id="{1864400F-EAF3-EC22-FA8F-88EC37F8C217}"/>
              </a:ext>
            </a:extLst>
          </p:cNvPr>
          <p:cNvPicPr>
            <a:picLocks noChangeAspect="1"/>
          </p:cNvPicPr>
          <p:nvPr/>
        </p:nvPicPr>
        <p:blipFill>
          <a:blip r:embed="rId3"/>
          <a:stretch>
            <a:fillRect/>
          </a:stretch>
        </p:blipFill>
        <p:spPr>
          <a:xfrm>
            <a:off x="10569019" y="85626"/>
            <a:ext cx="810706" cy="810706"/>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6EDB35E5-AAEC-112E-6F44-ECEA68C84094}"/>
              </a:ext>
            </a:extLst>
          </p:cNvPr>
          <p:cNvPicPr>
            <a:picLocks noChangeAspect="1"/>
          </p:cNvPicPr>
          <p:nvPr/>
        </p:nvPicPr>
        <p:blipFill>
          <a:blip r:embed="rId4"/>
          <a:stretch>
            <a:fillRect/>
          </a:stretch>
        </p:blipFill>
        <p:spPr>
          <a:xfrm>
            <a:off x="4597612" y="113817"/>
            <a:ext cx="2318018" cy="764886"/>
          </a:xfrm>
          <a:prstGeom prst="rect">
            <a:avLst/>
          </a:prstGeom>
        </p:spPr>
      </p:pic>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
            <a:extLst>
              <a:ext uri="{FF2B5EF4-FFF2-40B4-BE49-F238E27FC236}">
                <a16:creationId xmlns:a16="http://schemas.microsoft.com/office/drawing/2014/main" id="{83A2CEEB-D6FE-6291-EC9D-226644A30A84}"/>
              </a:ext>
            </a:extLst>
          </p:cNvPr>
          <p:cNvSpPr>
            <a:spLocks noGrp="1"/>
          </p:cNvSpPr>
          <p:nvPr>
            <p:ph type="title"/>
          </p:nvPr>
        </p:nvSpPr>
        <p:spPr>
          <a:xfrm>
            <a:off x="731837" y="260351"/>
            <a:ext cx="10728325" cy="900000"/>
          </a:xfrm>
        </p:spPr>
        <p:txBody>
          <a:bodyPr anchor="t">
            <a:normAutofit/>
          </a:bodyPr>
          <a:lstStyle/>
          <a:p>
            <a:r>
              <a:rPr lang="de-DE" b="1"/>
              <a:t>The </a:t>
            </a:r>
            <a:r>
              <a:rPr lang="de-DE" b="1" err="1"/>
              <a:t>menu</a:t>
            </a:r>
            <a:r>
              <a:rPr lang="de-DE" b="1"/>
              <a:t>  </a:t>
            </a:r>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fld id="{6BA2947E-D2DB-4F76-9588-775FC8D85F8C}" type="datetime1">
              <a:rPr lang="de-CH" smtClean="0"/>
              <a:pPr>
                <a:spcAft>
                  <a:spcPts val="600"/>
                </a:spcAft>
              </a:pPr>
              <a:t>19.10.2023</a:t>
            </a:fld>
            <a:endParaRPr lang="de-CH"/>
          </a:p>
        </p:txBody>
      </p:sp>
      <p:sp>
        <p:nvSpPr>
          <p:cNvPr id="5" name="Fußzeilenplatzhalter 4">
            <a:extLst>
              <a:ext uri="{FF2B5EF4-FFF2-40B4-BE49-F238E27FC236}">
                <a16:creationId xmlns:a16="http://schemas.microsoft.com/office/drawing/2014/main" id="{4A08BFF2-5DEB-4FE4-A3E3-C18FD3A38B4D}"/>
              </a:ext>
            </a:extLst>
          </p:cNvPr>
          <p:cNvSpPr>
            <a:spLocks noGrp="1"/>
          </p:cNvSpPr>
          <p:nvPr>
            <p:ph type="ftr" sz="quarter" idx="11"/>
          </p:nvPr>
        </p:nvSpPr>
        <p:spPr>
          <a:xfrm>
            <a:off x="2171700" y="6522444"/>
            <a:ext cx="5400000" cy="216000"/>
          </a:xfrm>
        </p:spPr>
        <p:txBody>
          <a:bodyPr vert="horz" lIns="0" tIns="0" rIns="0" bIns="0" rtlCol="0" anchor="ctr">
            <a:normAutofit/>
          </a:bodyPr>
          <a:lstStyle/>
          <a:p>
            <a:pPr>
              <a:spcAft>
                <a:spcPts val="600"/>
              </a:spcAft>
            </a:pPr>
            <a:r>
              <a:rPr lang="de-DE" err="1"/>
              <a:t>Automatic</a:t>
            </a:r>
            <a:r>
              <a:rPr lang="de-DE"/>
              <a:t> Control Laboratory  (IFA)</a:t>
            </a:r>
            <a:endParaRPr lang="de-CH"/>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a:xfrm>
            <a:off x="11137585" y="6522444"/>
            <a:ext cx="322577" cy="216000"/>
          </a:xfrm>
        </p:spPr>
        <p:txBody>
          <a:bodyPr vert="horz" lIns="0" tIns="0" rIns="0" bIns="0" rtlCol="0" anchor="ctr">
            <a:normAutofit/>
          </a:bodyPr>
          <a:lstStyle/>
          <a:p>
            <a:pPr>
              <a:spcAft>
                <a:spcPts val="600"/>
              </a:spcAft>
            </a:pPr>
            <a:fld id="{5ACA52AF-F19D-405C-AD5F-7D94B96A5CC3}" type="slidenum">
              <a:rPr lang="de-CH" smtClean="0"/>
              <a:pPr>
                <a:spcAft>
                  <a:spcPts val="600"/>
                </a:spcAft>
              </a:pPr>
              <a:t>10</a:t>
            </a:fld>
            <a:endParaRPr lang="de-CH"/>
          </a:p>
        </p:txBody>
      </p:sp>
      <p:graphicFrame>
        <p:nvGraphicFramePr>
          <p:cNvPr id="14" name="Inhaltsplatzhalter 2">
            <a:extLst>
              <a:ext uri="{FF2B5EF4-FFF2-40B4-BE49-F238E27FC236}">
                <a16:creationId xmlns:a16="http://schemas.microsoft.com/office/drawing/2014/main" id="{CC5CD63F-D51D-B8F9-CBC0-C6299F3B0496}"/>
              </a:ext>
            </a:extLst>
          </p:cNvPr>
          <p:cNvGraphicFramePr>
            <a:graphicFrameLocks noGrp="1"/>
          </p:cNvGraphicFramePr>
          <p:nvPr>
            <p:ph type="tbl" sz="quarter" idx="13"/>
          </p:nvPr>
        </p:nvGraphicFramePr>
        <p:xfrm>
          <a:off x="731838" y="1320762"/>
          <a:ext cx="10728325" cy="4212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 name="Picture 21" descr="A black text on a white background&#10;&#10;Description automatically generated">
            <a:extLst>
              <a:ext uri="{FF2B5EF4-FFF2-40B4-BE49-F238E27FC236}">
                <a16:creationId xmlns:a16="http://schemas.microsoft.com/office/drawing/2014/main" id="{086C0149-6C31-9546-D908-029A9C074A80}"/>
              </a:ext>
            </a:extLst>
          </p:cNvPr>
          <p:cNvPicPr>
            <a:picLocks noChangeAspect="1"/>
          </p:cNvPicPr>
          <p:nvPr/>
        </p:nvPicPr>
        <p:blipFill>
          <a:blip r:embed="rId7"/>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144708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2">
            <a:extLst>
              <a:ext uri="{FF2B5EF4-FFF2-40B4-BE49-F238E27FC236}">
                <a16:creationId xmlns:a16="http://schemas.microsoft.com/office/drawing/2014/main" id="{8A18DC67-DA83-A103-1CDF-FF425541E0F9}"/>
              </a:ext>
            </a:extLst>
          </p:cNvPr>
          <p:cNvSpPr>
            <a:spLocks noGrp="1"/>
          </p:cNvSpPr>
          <p:nvPr>
            <p:ph type="title"/>
          </p:nvPr>
        </p:nvSpPr>
        <p:spPr>
          <a:xfrm>
            <a:off x="731837" y="260351"/>
            <a:ext cx="10728325" cy="900000"/>
          </a:xfrm>
        </p:spPr>
        <p:txBody>
          <a:bodyPr anchor="t">
            <a:normAutofit/>
          </a:bodyPr>
          <a:lstStyle/>
          <a:p>
            <a:r>
              <a:rPr lang="de-DE" b="1"/>
              <a:t>Simulation </a:t>
            </a:r>
            <a:r>
              <a:rPr lang="de-DE" b="1" err="1"/>
              <a:t>framework</a:t>
            </a:r>
            <a:endParaRPr lang="de-DE" b="1" err="1">
              <a:cs typeface="Arial"/>
            </a:endParaRPr>
          </a:p>
        </p:txBody>
      </p:sp>
      <p:pic>
        <p:nvPicPr>
          <p:cNvPr id="11" name="Content Placeholder 10" descr="A map of a city&#10;&#10;Description automatically generated">
            <a:extLst>
              <a:ext uri="{FF2B5EF4-FFF2-40B4-BE49-F238E27FC236}">
                <a16:creationId xmlns:a16="http://schemas.microsoft.com/office/drawing/2014/main" id="{E814D0E4-3FD1-0E21-61BA-F512618C4011}"/>
              </a:ext>
            </a:extLst>
          </p:cNvPr>
          <p:cNvPicPr>
            <a:picLocks noGrp="1" noChangeAspect="1"/>
          </p:cNvPicPr>
          <p:nvPr>
            <p:ph idx="1"/>
          </p:nvPr>
        </p:nvPicPr>
        <p:blipFill>
          <a:blip r:embed="rId2"/>
          <a:stretch>
            <a:fillRect/>
          </a:stretch>
        </p:blipFill>
        <p:spPr>
          <a:xfrm>
            <a:off x="6234115" y="1412875"/>
            <a:ext cx="5196095" cy="4860000"/>
          </a:xfrm>
          <a:noFill/>
        </p:spPr>
      </p:pic>
      <p:sp>
        <p:nvSpPr>
          <p:cNvPr id="4" name="Date Placeholder 3">
            <a:extLst>
              <a:ext uri="{FF2B5EF4-FFF2-40B4-BE49-F238E27FC236}">
                <a16:creationId xmlns:a16="http://schemas.microsoft.com/office/drawing/2014/main" id="{2464718D-03E7-A432-A25F-5992D0465D17}"/>
              </a:ext>
            </a:extLst>
          </p:cNvPr>
          <p:cNvSpPr>
            <a:spLocks noGrp="1"/>
          </p:cNvSpPr>
          <p:nvPr>
            <p:ph type="dt" sz="half" idx="10"/>
          </p:nvPr>
        </p:nvSpPr>
        <p:spPr>
          <a:xfrm>
            <a:off x="10473692" y="6522444"/>
            <a:ext cx="612000" cy="216000"/>
          </a:xfrm>
        </p:spPr>
        <p:txBody>
          <a:bodyPr anchor="ctr">
            <a:normAutofit/>
          </a:bodyPr>
          <a:lstStyle/>
          <a:p>
            <a:pPr>
              <a:spcAft>
                <a:spcPts val="600"/>
              </a:spcAft>
            </a:pPr>
            <a:fld id="{68EF82BE-DF56-4719-B180-C3B0D509F71F}" type="datetime1">
              <a:rPr lang="de-CH" noProof="0" smtClean="0"/>
              <a:pPr>
                <a:spcAft>
                  <a:spcPts val="600"/>
                </a:spcAft>
              </a:pPr>
              <a:t>19.10.2023</a:t>
            </a:fld>
            <a:endParaRPr lang="de-CH" noProof="0"/>
          </a:p>
        </p:txBody>
      </p:sp>
      <p:sp>
        <p:nvSpPr>
          <p:cNvPr id="5" name="Footer Placeholder 4">
            <a:extLst>
              <a:ext uri="{FF2B5EF4-FFF2-40B4-BE49-F238E27FC236}">
                <a16:creationId xmlns:a16="http://schemas.microsoft.com/office/drawing/2014/main" id="{4D9E3B10-DB42-0BC4-1CD0-B8C85F6184F9}"/>
              </a:ext>
            </a:extLst>
          </p:cNvPr>
          <p:cNvSpPr>
            <a:spLocks noGrp="1"/>
          </p:cNvSpPr>
          <p:nvPr>
            <p:ph type="ftr" sz="quarter" idx="11"/>
          </p:nvPr>
        </p:nvSpPr>
        <p:spPr>
          <a:xfrm>
            <a:off x="2171700" y="6522444"/>
            <a:ext cx="5400000" cy="216000"/>
          </a:xfrm>
        </p:spPr>
        <p:txBody>
          <a:bodyPr anchor="ctr">
            <a:normAutofit/>
          </a:bodyPr>
          <a:lstStyle/>
          <a:p>
            <a:pPr>
              <a:spcAft>
                <a:spcPts val="600"/>
              </a:spcAft>
            </a:pPr>
            <a:r>
              <a:rPr lang="de-DE" err="1"/>
              <a:t>Automatic</a:t>
            </a:r>
            <a:r>
              <a:rPr lang="de-DE"/>
              <a:t> Control Laboratory (IFA)</a:t>
            </a:r>
          </a:p>
          <a:p>
            <a:pPr>
              <a:spcAft>
                <a:spcPts val="600"/>
              </a:spcAft>
            </a:pPr>
            <a:endParaRPr lang="de-DE" noProof="0"/>
          </a:p>
        </p:txBody>
      </p:sp>
      <p:sp>
        <p:nvSpPr>
          <p:cNvPr id="6" name="Slide Number Placeholder 5">
            <a:extLst>
              <a:ext uri="{FF2B5EF4-FFF2-40B4-BE49-F238E27FC236}">
                <a16:creationId xmlns:a16="http://schemas.microsoft.com/office/drawing/2014/main" id="{3B7808CE-9548-3F54-216C-E26219F2A190}"/>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11</a:t>
            </a:fld>
            <a:endParaRPr lang="de-CH" noProof="0"/>
          </a:p>
        </p:txBody>
      </p:sp>
      <p:pic>
        <p:nvPicPr>
          <p:cNvPr id="2" name="Picture 1" descr="A map of a road&#10;&#10;Description automatically generated">
            <a:extLst>
              <a:ext uri="{FF2B5EF4-FFF2-40B4-BE49-F238E27FC236}">
                <a16:creationId xmlns:a16="http://schemas.microsoft.com/office/drawing/2014/main" id="{B3B48706-BAF6-6797-C8B9-D28A2B6A255F}"/>
              </a:ext>
            </a:extLst>
          </p:cNvPr>
          <p:cNvPicPr>
            <a:picLocks noChangeAspect="1"/>
          </p:cNvPicPr>
          <p:nvPr/>
        </p:nvPicPr>
        <p:blipFill>
          <a:blip r:embed="rId3"/>
          <a:stretch>
            <a:fillRect/>
          </a:stretch>
        </p:blipFill>
        <p:spPr>
          <a:xfrm>
            <a:off x="1269720" y="2767967"/>
            <a:ext cx="3599244" cy="3417681"/>
          </a:xfrm>
          <a:prstGeom prst="rect">
            <a:avLst/>
          </a:prstGeom>
          <a:noFill/>
        </p:spPr>
      </p:pic>
      <p:cxnSp>
        <p:nvCxnSpPr>
          <p:cNvPr id="8" name="Straight Arrow Connector 7">
            <a:extLst>
              <a:ext uri="{FF2B5EF4-FFF2-40B4-BE49-F238E27FC236}">
                <a16:creationId xmlns:a16="http://schemas.microsoft.com/office/drawing/2014/main" id="{CF25E6A9-5106-3B03-6DFB-20B441ABECCA}"/>
              </a:ext>
            </a:extLst>
          </p:cNvPr>
          <p:cNvCxnSpPr/>
          <p:nvPr/>
        </p:nvCxnSpPr>
        <p:spPr>
          <a:xfrm>
            <a:off x="4782750" y="2640826"/>
            <a:ext cx="4041033" cy="1844264"/>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DC27391C-B135-1146-2F1B-AA3D0128F99E}"/>
              </a:ext>
            </a:extLst>
          </p:cNvPr>
          <p:cNvCxnSpPr/>
          <p:nvPr/>
        </p:nvCxnSpPr>
        <p:spPr>
          <a:xfrm flipV="1">
            <a:off x="4526616" y="4521356"/>
            <a:ext cx="4297168" cy="1807087"/>
          </a:xfrm>
          <a:prstGeom prst="straightConnector1">
            <a:avLst/>
          </a:prstGeom>
          <a:ln/>
        </p:spPr>
        <p:style>
          <a:lnRef idx="2">
            <a:schemeClr val="dk1"/>
          </a:lnRef>
          <a:fillRef idx="0">
            <a:schemeClr val="dk1"/>
          </a:fillRef>
          <a:effectRef idx="1">
            <a:schemeClr val="dk1"/>
          </a:effectRef>
          <a:fontRef idx="minor">
            <a:schemeClr val="tx1"/>
          </a:fontRef>
        </p:style>
      </p:cxnSp>
      <p:pic>
        <p:nvPicPr>
          <p:cNvPr id="13" name="Picture 12" descr="An aerial view of a city&#10;&#10;Description automatically generated">
            <a:extLst>
              <a:ext uri="{FF2B5EF4-FFF2-40B4-BE49-F238E27FC236}">
                <a16:creationId xmlns:a16="http://schemas.microsoft.com/office/drawing/2014/main" id="{0CBAA6E0-1AC2-7AFE-4626-DC30B9E7EB25}"/>
              </a:ext>
            </a:extLst>
          </p:cNvPr>
          <p:cNvPicPr>
            <a:picLocks noChangeAspect="1"/>
          </p:cNvPicPr>
          <p:nvPr/>
        </p:nvPicPr>
        <p:blipFill>
          <a:blip r:embed="rId4"/>
          <a:stretch>
            <a:fillRect/>
          </a:stretch>
        </p:blipFill>
        <p:spPr>
          <a:xfrm>
            <a:off x="1268710" y="2767532"/>
            <a:ext cx="3494545" cy="3416834"/>
          </a:xfrm>
          <a:prstGeom prst="rect">
            <a:avLst/>
          </a:prstGeom>
        </p:spPr>
      </p:pic>
      <p:sp>
        <p:nvSpPr>
          <p:cNvPr id="3" name="TextBox 2">
            <a:extLst>
              <a:ext uri="{FF2B5EF4-FFF2-40B4-BE49-F238E27FC236}">
                <a16:creationId xmlns:a16="http://schemas.microsoft.com/office/drawing/2014/main" id="{F30F1D2D-CCA4-66BE-C54B-1D5637219526}"/>
              </a:ext>
            </a:extLst>
          </p:cNvPr>
          <p:cNvSpPr txBox="1"/>
          <p:nvPr/>
        </p:nvSpPr>
        <p:spPr>
          <a:xfrm>
            <a:off x="338270" y="783364"/>
            <a:ext cx="3195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14566 roads</a:t>
            </a:r>
          </a:p>
        </p:txBody>
      </p:sp>
      <p:sp>
        <p:nvSpPr>
          <p:cNvPr id="9" name="TextBox 8">
            <a:extLst>
              <a:ext uri="{FF2B5EF4-FFF2-40B4-BE49-F238E27FC236}">
                <a16:creationId xmlns:a16="http://schemas.microsoft.com/office/drawing/2014/main" id="{CDE76721-EE5A-57C3-6E6A-5A1A6209FACF}"/>
              </a:ext>
            </a:extLst>
          </p:cNvPr>
          <p:cNvSpPr txBox="1"/>
          <p:nvPr/>
        </p:nvSpPr>
        <p:spPr>
          <a:xfrm>
            <a:off x="338269" y="1160802"/>
            <a:ext cx="3195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6917 intersections</a:t>
            </a:r>
          </a:p>
        </p:txBody>
      </p:sp>
      <p:sp>
        <p:nvSpPr>
          <p:cNvPr id="14" name="TextBox 13">
            <a:extLst>
              <a:ext uri="{FF2B5EF4-FFF2-40B4-BE49-F238E27FC236}">
                <a16:creationId xmlns:a16="http://schemas.microsoft.com/office/drawing/2014/main" id="{DCE036F4-D100-4B97-2528-156226B4BEA7}"/>
              </a:ext>
            </a:extLst>
          </p:cNvPr>
          <p:cNvSpPr txBox="1"/>
          <p:nvPr/>
        </p:nvSpPr>
        <p:spPr>
          <a:xfrm>
            <a:off x="338269" y="1531120"/>
            <a:ext cx="3195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800 traffic lights</a:t>
            </a:r>
          </a:p>
        </p:txBody>
      </p:sp>
      <p:sp>
        <p:nvSpPr>
          <p:cNvPr id="15" name="TextBox 14">
            <a:extLst>
              <a:ext uri="{FF2B5EF4-FFF2-40B4-BE49-F238E27FC236}">
                <a16:creationId xmlns:a16="http://schemas.microsoft.com/office/drawing/2014/main" id="{62BC4D0B-9083-8082-EA7B-6EEAB5CB6FB3}"/>
              </a:ext>
            </a:extLst>
          </p:cNvPr>
          <p:cNvSpPr txBox="1"/>
          <p:nvPr/>
        </p:nvSpPr>
        <p:spPr>
          <a:xfrm>
            <a:off x="338269" y="1901438"/>
            <a:ext cx="40076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Vehicles: </a:t>
            </a:r>
            <a:r>
              <a:rPr lang="en-US" err="1">
                <a:cs typeface="Arial"/>
              </a:rPr>
              <a:t>cars,vans,trucks,buses</a:t>
            </a:r>
            <a:r>
              <a:rPr lang="en-US">
                <a:cs typeface="Arial"/>
              </a:rPr>
              <a:t>...</a:t>
            </a:r>
          </a:p>
        </p:txBody>
      </p:sp>
      <p:pic>
        <p:nvPicPr>
          <p:cNvPr id="12" name="Picture 11" descr="A close up of a logo&#10;&#10;Description automatically generated">
            <a:extLst>
              <a:ext uri="{FF2B5EF4-FFF2-40B4-BE49-F238E27FC236}">
                <a16:creationId xmlns:a16="http://schemas.microsoft.com/office/drawing/2014/main" id="{3F46A874-21B9-7FB8-4B30-90D2071CEA01}"/>
              </a:ext>
            </a:extLst>
          </p:cNvPr>
          <p:cNvPicPr>
            <a:picLocks noChangeAspect="1"/>
          </p:cNvPicPr>
          <p:nvPr/>
        </p:nvPicPr>
        <p:blipFill>
          <a:blip r:embed="rId5"/>
          <a:stretch>
            <a:fillRect/>
          </a:stretch>
        </p:blipFill>
        <p:spPr>
          <a:xfrm>
            <a:off x="7068030" y="489059"/>
            <a:ext cx="2743200" cy="744386"/>
          </a:xfrm>
          <a:prstGeom prst="rect">
            <a:avLst/>
          </a:prstGeom>
        </p:spPr>
      </p:pic>
      <p:pic>
        <p:nvPicPr>
          <p:cNvPr id="17" name="Picture 16" descr="A black text on a white background&#10;&#10;Description automatically generated">
            <a:extLst>
              <a:ext uri="{FF2B5EF4-FFF2-40B4-BE49-F238E27FC236}">
                <a16:creationId xmlns:a16="http://schemas.microsoft.com/office/drawing/2014/main" id="{AB9BA612-5963-6A77-9342-B202FC68F18E}"/>
              </a:ext>
            </a:extLst>
          </p:cNvPr>
          <p:cNvPicPr>
            <a:picLocks noChangeAspect="1"/>
          </p:cNvPicPr>
          <p:nvPr/>
        </p:nvPicPr>
        <p:blipFill>
          <a:blip r:embed="rId6"/>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418565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464718D-03E7-A432-A25F-5992D0465D17}"/>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fld id="{68EF82BE-DF56-4719-B180-C3B0D509F71F}" type="datetime1">
              <a:rPr lang="de-CH" smtClean="0"/>
              <a:pPr>
                <a:spcAft>
                  <a:spcPts val="600"/>
                </a:spcAft>
              </a:pPr>
              <a:t>19.10.2023</a:t>
            </a:fld>
            <a:endParaRPr lang="de-CH"/>
          </a:p>
        </p:txBody>
      </p:sp>
      <p:sp>
        <p:nvSpPr>
          <p:cNvPr id="5" name="Footer Placeholder 4">
            <a:extLst>
              <a:ext uri="{FF2B5EF4-FFF2-40B4-BE49-F238E27FC236}">
                <a16:creationId xmlns:a16="http://schemas.microsoft.com/office/drawing/2014/main" id="{4D9E3B10-DB42-0BC4-1CD0-B8C85F6184F9}"/>
              </a:ext>
            </a:extLst>
          </p:cNvPr>
          <p:cNvSpPr>
            <a:spLocks noGrp="1"/>
          </p:cNvSpPr>
          <p:nvPr>
            <p:ph type="ftr" sz="quarter" idx="11"/>
          </p:nvPr>
        </p:nvSpPr>
        <p:spPr>
          <a:xfrm>
            <a:off x="2171700" y="6522444"/>
            <a:ext cx="5400000" cy="216000"/>
          </a:xfrm>
        </p:spPr>
        <p:txBody>
          <a:bodyPr vert="horz" lIns="0" tIns="0" rIns="0" bIns="0" rtlCol="0" anchor="ctr">
            <a:normAutofit/>
          </a:bodyPr>
          <a:lstStyle/>
          <a:p>
            <a:pPr>
              <a:spcAft>
                <a:spcPts val="600"/>
              </a:spcAft>
            </a:pPr>
            <a:r>
              <a:rPr lang="de-DE" err="1"/>
              <a:t>Automatic</a:t>
            </a:r>
            <a:r>
              <a:rPr lang="de-DE"/>
              <a:t> Control Laboratory (IFA)</a:t>
            </a:r>
            <a:endParaRPr lang="de-DE">
              <a:cs typeface="Arial"/>
            </a:endParaRPr>
          </a:p>
        </p:txBody>
      </p:sp>
      <p:sp>
        <p:nvSpPr>
          <p:cNvPr id="6" name="Slide Number Placeholder 5">
            <a:extLst>
              <a:ext uri="{FF2B5EF4-FFF2-40B4-BE49-F238E27FC236}">
                <a16:creationId xmlns:a16="http://schemas.microsoft.com/office/drawing/2014/main" id="{3B7808CE-9548-3F54-216C-E26219F2A190}"/>
              </a:ext>
            </a:extLst>
          </p:cNvPr>
          <p:cNvSpPr>
            <a:spLocks noGrp="1"/>
          </p:cNvSpPr>
          <p:nvPr>
            <p:ph type="sldNum" sz="quarter" idx="12"/>
          </p:nvPr>
        </p:nvSpPr>
        <p:spPr>
          <a:xfrm>
            <a:off x="11137585" y="6522444"/>
            <a:ext cx="322577" cy="216000"/>
          </a:xfrm>
        </p:spPr>
        <p:txBody>
          <a:bodyPr vert="horz" lIns="0" tIns="0" rIns="0" bIns="0" rtlCol="0" anchor="ctr">
            <a:normAutofit/>
          </a:bodyPr>
          <a:lstStyle/>
          <a:p>
            <a:pPr>
              <a:spcAft>
                <a:spcPts val="600"/>
              </a:spcAft>
            </a:pPr>
            <a:fld id="{5ACA52AF-F19D-405C-AD5F-7D94B96A5CC3}" type="slidenum">
              <a:rPr lang="de-CH" smtClean="0"/>
              <a:pPr>
                <a:spcAft>
                  <a:spcPts val="600"/>
                </a:spcAft>
              </a:pPr>
              <a:t>12</a:t>
            </a:fld>
            <a:endParaRPr lang="de-CH"/>
          </a:p>
        </p:txBody>
      </p:sp>
      <p:pic>
        <p:nvPicPr>
          <p:cNvPr id="2" name="Content Placeholder 1" descr="A map of a city&#10;&#10;Description automatically generated">
            <a:extLst>
              <a:ext uri="{FF2B5EF4-FFF2-40B4-BE49-F238E27FC236}">
                <a16:creationId xmlns:a16="http://schemas.microsoft.com/office/drawing/2014/main" id="{0845AE28-8439-2136-3E55-9C4CEF3E0863}"/>
              </a:ext>
            </a:extLst>
          </p:cNvPr>
          <p:cNvPicPr>
            <a:picLocks noGrp="1" noChangeAspect="1"/>
          </p:cNvPicPr>
          <p:nvPr>
            <p:ph type="pic" sz="quarter" idx="13"/>
          </p:nvPr>
        </p:nvPicPr>
        <p:blipFill rotWithShape="1">
          <a:blip r:embed="rId2"/>
          <a:srcRect l="6445" t="6392" r="23005" b="4399"/>
          <a:stretch/>
        </p:blipFill>
        <p:spPr>
          <a:xfrm>
            <a:off x="723" y="896383"/>
            <a:ext cx="6092591" cy="5461592"/>
          </a:xfrm>
          <a:noFill/>
        </p:spPr>
      </p:pic>
      <p:sp>
        <p:nvSpPr>
          <p:cNvPr id="7" name="Titel 2">
            <a:extLst>
              <a:ext uri="{FF2B5EF4-FFF2-40B4-BE49-F238E27FC236}">
                <a16:creationId xmlns:a16="http://schemas.microsoft.com/office/drawing/2014/main" id="{9BF8520E-E9E1-2127-7DFC-9A90C3637EAB}"/>
              </a:ext>
            </a:extLst>
          </p:cNvPr>
          <p:cNvSpPr>
            <a:spLocks noGrp="1"/>
          </p:cNvSpPr>
          <p:nvPr>
            <p:ph type="title"/>
          </p:nvPr>
        </p:nvSpPr>
        <p:spPr>
          <a:xfrm>
            <a:off x="731837" y="260351"/>
            <a:ext cx="10728325" cy="900000"/>
          </a:xfrm>
        </p:spPr>
        <p:txBody>
          <a:bodyPr anchor="t">
            <a:normAutofit/>
          </a:bodyPr>
          <a:lstStyle/>
          <a:p>
            <a:r>
              <a:rPr lang="de-DE" b="1" err="1">
                <a:cs typeface="Arial"/>
              </a:rPr>
              <a:t>Actuator</a:t>
            </a:r>
            <a:r>
              <a:rPr lang="de-DE" b="1">
                <a:cs typeface="Arial"/>
              </a:rPr>
              <a:t> </a:t>
            </a:r>
            <a:r>
              <a:rPr lang="de-DE" b="1" err="1">
                <a:cs typeface="Arial"/>
              </a:rPr>
              <a:t>selection</a:t>
            </a:r>
          </a:p>
        </p:txBody>
      </p:sp>
      <p:sp>
        <p:nvSpPr>
          <p:cNvPr id="3" name="TextBox 2">
            <a:extLst>
              <a:ext uri="{FF2B5EF4-FFF2-40B4-BE49-F238E27FC236}">
                <a16:creationId xmlns:a16="http://schemas.microsoft.com/office/drawing/2014/main" id="{5EDED704-B60C-80C7-7A67-9B345014E23A}"/>
              </a:ext>
            </a:extLst>
          </p:cNvPr>
          <p:cNvSpPr txBox="1"/>
          <p:nvPr/>
        </p:nvSpPr>
        <p:spPr>
          <a:xfrm>
            <a:off x="6431472" y="2689411"/>
            <a:ext cx="529080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Helvetica"/>
                <a:cs typeface="Arial"/>
              </a:rPr>
              <a:t>47 actuators used in the real case</a:t>
            </a:r>
          </a:p>
          <a:p>
            <a:pPr marL="285750" indent="-285750">
              <a:buFont typeface="Arial"/>
              <a:buChar char="•"/>
            </a:pPr>
            <a:r>
              <a:rPr lang="en-US">
                <a:latin typeface="Helvetica"/>
                <a:cs typeface="Arial"/>
              </a:rPr>
              <a:t>Positioned on high volume traffic flows</a:t>
            </a:r>
          </a:p>
          <a:p>
            <a:pPr marL="285750" indent="-285750">
              <a:buFont typeface="Arial"/>
              <a:buChar char="•"/>
            </a:pPr>
            <a:r>
              <a:rPr lang="en-US">
                <a:latin typeface="Helvetica"/>
                <a:cs typeface="Arial"/>
              </a:rPr>
              <a:t>Designed to protect the center from congestion</a:t>
            </a:r>
          </a:p>
        </p:txBody>
      </p:sp>
      <p:sp>
        <p:nvSpPr>
          <p:cNvPr id="8" name="Arrow: Left 7">
            <a:extLst>
              <a:ext uri="{FF2B5EF4-FFF2-40B4-BE49-F238E27FC236}">
                <a16:creationId xmlns:a16="http://schemas.microsoft.com/office/drawing/2014/main" id="{E87192ED-5B3D-DA3C-AD65-B21FFEB8BE52}"/>
              </a:ext>
            </a:extLst>
          </p:cNvPr>
          <p:cNvSpPr/>
          <p:nvPr/>
        </p:nvSpPr>
        <p:spPr>
          <a:xfrm rot="-1380000">
            <a:off x="2868732" y="2860290"/>
            <a:ext cx="1032616" cy="705027"/>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traffic light with an arrow pointing up&#10;&#10;Description automatically generated">
            <a:extLst>
              <a:ext uri="{FF2B5EF4-FFF2-40B4-BE49-F238E27FC236}">
                <a16:creationId xmlns:a16="http://schemas.microsoft.com/office/drawing/2014/main" id="{177DFE43-FD95-9AF7-CB86-D79DAD64BCC9}"/>
              </a:ext>
            </a:extLst>
          </p:cNvPr>
          <p:cNvPicPr>
            <a:picLocks noChangeAspect="1"/>
          </p:cNvPicPr>
          <p:nvPr/>
        </p:nvPicPr>
        <p:blipFill>
          <a:blip r:embed="rId3"/>
          <a:stretch>
            <a:fillRect/>
          </a:stretch>
        </p:blipFill>
        <p:spPr>
          <a:xfrm>
            <a:off x="4020773" y="2236053"/>
            <a:ext cx="692639" cy="1034784"/>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19F0E2DC-A4BA-4D8D-2E4A-4661180B97C1}"/>
              </a:ext>
            </a:extLst>
          </p:cNvPr>
          <p:cNvPicPr>
            <a:picLocks noChangeAspect="1"/>
          </p:cNvPicPr>
          <p:nvPr/>
        </p:nvPicPr>
        <p:blipFill>
          <a:blip r:embed="rId4"/>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80856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a city&#10;&#10;Description automatically generated">
            <a:extLst>
              <a:ext uri="{FF2B5EF4-FFF2-40B4-BE49-F238E27FC236}">
                <a16:creationId xmlns:a16="http://schemas.microsoft.com/office/drawing/2014/main" id="{D78EEC3F-3E37-EB85-F4E1-707F3F1A03B2}"/>
              </a:ext>
            </a:extLst>
          </p:cNvPr>
          <p:cNvPicPr>
            <a:picLocks noChangeAspect="1"/>
          </p:cNvPicPr>
          <p:nvPr/>
        </p:nvPicPr>
        <p:blipFill>
          <a:blip r:embed="rId2"/>
          <a:stretch>
            <a:fillRect/>
          </a:stretch>
        </p:blipFill>
        <p:spPr>
          <a:xfrm>
            <a:off x="6091727" y="707576"/>
            <a:ext cx="6097423" cy="5713463"/>
          </a:xfrm>
          <a:prstGeom prst="rect">
            <a:avLst/>
          </a:prstGeom>
        </p:spPr>
      </p:pic>
      <p:pic>
        <p:nvPicPr>
          <p:cNvPr id="13" name="Picture 12" descr="A map of many colored lines&#10;&#10;Description automatically generated">
            <a:extLst>
              <a:ext uri="{FF2B5EF4-FFF2-40B4-BE49-F238E27FC236}">
                <a16:creationId xmlns:a16="http://schemas.microsoft.com/office/drawing/2014/main" id="{CFFF5936-00B9-D54C-3DC3-27EA8CDC24F2}"/>
              </a:ext>
            </a:extLst>
          </p:cNvPr>
          <p:cNvPicPr>
            <a:picLocks noChangeAspect="1"/>
          </p:cNvPicPr>
          <p:nvPr/>
        </p:nvPicPr>
        <p:blipFill rotWithShape="1">
          <a:blip r:embed="rId3"/>
          <a:srcRect l="6345" t="-27" r="4394" b="256"/>
          <a:stretch/>
        </p:blipFill>
        <p:spPr>
          <a:xfrm>
            <a:off x="6096000" y="707675"/>
            <a:ext cx="6103648" cy="5707537"/>
          </a:xfrm>
          <a:prstGeom prst="rect">
            <a:avLst/>
          </a:prstGeom>
        </p:spPr>
      </p:pic>
      <p:pic>
        <p:nvPicPr>
          <p:cNvPr id="14" name="Picture 13" descr="A map of many colored lines&#10;&#10;Description automatically generated">
            <a:extLst>
              <a:ext uri="{FF2B5EF4-FFF2-40B4-BE49-F238E27FC236}">
                <a16:creationId xmlns:a16="http://schemas.microsoft.com/office/drawing/2014/main" id="{BCB1DCF1-75AF-D1E3-11E8-13F82F5BC285}"/>
              </a:ext>
            </a:extLst>
          </p:cNvPr>
          <p:cNvPicPr>
            <a:picLocks noChangeAspect="1"/>
          </p:cNvPicPr>
          <p:nvPr/>
        </p:nvPicPr>
        <p:blipFill rotWithShape="1">
          <a:blip r:embed="rId4"/>
          <a:srcRect l="2611" r="2883" b="-129"/>
          <a:stretch/>
        </p:blipFill>
        <p:spPr>
          <a:xfrm>
            <a:off x="6094535" y="705136"/>
            <a:ext cx="6096253" cy="5711506"/>
          </a:xfrm>
          <a:prstGeom prst="rect">
            <a:avLst/>
          </a:prstGeom>
        </p:spPr>
      </p:pic>
      <p:pic>
        <p:nvPicPr>
          <p:cNvPr id="15" name="Picture 14" descr="A map of many colored lines&#10;&#10;Description automatically generated">
            <a:extLst>
              <a:ext uri="{FF2B5EF4-FFF2-40B4-BE49-F238E27FC236}">
                <a16:creationId xmlns:a16="http://schemas.microsoft.com/office/drawing/2014/main" id="{66B732DD-8303-B551-658B-06BF3770D899}"/>
              </a:ext>
            </a:extLst>
          </p:cNvPr>
          <p:cNvPicPr>
            <a:picLocks noChangeAspect="1"/>
          </p:cNvPicPr>
          <p:nvPr/>
        </p:nvPicPr>
        <p:blipFill rotWithShape="1">
          <a:blip r:embed="rId5"/>
          <a:srcRect l="2076" r="1730" b="-128"/>
          <a:stretch/>
        </p:blipFill>
        <p:spPr>
          <a:xfrm>
            <a:off x="6094535" y="704129"/>
            <a:ext cx="6055141" cy="5713522"/>
          </a:xfrm>
          <a:prstGeom prst="rect">
            <a:avLst/>
          </a:prstGeom>
        </p:spPr>
      </p:pic>
      <p:sp>
        <p:nvSpPr>
          <p:cNvPr id="4" name="Date Placeholder 3">
            <a:extLst>
              <a:ext uri="{FF2B5EF4-FFF2-40B4-BE49-F238E27FC236}">
                <a16:creationId xmlns:a16="http://schemas.microsoft.com/office/drawing/2014/main" id="{2A6B3D9A-DF8F-7EA0-B5ED-610E8A0AB5EF}"/>
              </a:ext>
            </a:extLst>
          </p:cNvPr>
          <p:cNvSpPr>
            <a:spLocks noGrp="1"/>
          </p:cNvSpPr>
          <p:nvPr>
            <p:ph type="dt" sz="half" idx="10"/>
          </p:nvPr>
        </p:nvSpPr>
        <p:spPr/>
        <p:txBody>
          <a:bodyPr/>
          <a:lstStyle/>
          <a:p>
            <a:fld id="{0F7782B2-018B-4FD3-AD95-2F64EDE0E9D6}" type="datetime1">
              <a:rPr lang="de-CH" noProof="0" smtClean="0"/>
              <a:t>19.10.2023</a:t>
            </a:fld>
            <a:endParaRPr lang="de-CH" noProof="0"/>
          </a:p>
        </p:txBody>
      </p:sp>
      <p:sp>
        <p:nvSpPr>
          <p:cNvPr id="5" name="Footer Placeholder 4">
            <a:extLst>
              <a:ext uri="{FF2B5EF4-FFF2-40B4-BE49-F238E27FC236}">
                <a16:creationId xmlns:a16="http://schemas.microsoft.com/office/drawing/2014/main" id="{EF502349-6D26-EEE8-2530-456838BB4A32}"/>
              </a:ext>
            </a:extLst>
          </p:cNvPr>
          <p:cNvSpPr>
            <a:spLocks noGrp="1"/>
          </p:cNvSpPr>
          <p:nvPr>
            <p:ph type="ftr" sz="quarter" idx="11"/>
          </p:nvPr>
        </p:nvSpPr>
        <p:spPr/>
        <p:txBody>
          <a:bodyPr/>
          <a:lstStyle/>
          <a:p>
            <a:r>
              <a:rPr lang="de-DE" err="1">
                <a:cs typeface="Arial"/>
              </a:rPr>
              <a:t>Automatic</a:t>
            </a:r>
            <a:r>
              <a:rPr lang="de-DE">
                <a:cs typeface="Arial"/>
              </a:rPr>
              <a:t> Control Laboratory</a:t>
            </a:r>
            <a:endParaRPr lang="de-DE" noProof="0">
              <a:cs typeface="Arial"/>
            </a:endParaRPr>
          </a:p>
        </p:txBody>
      </p:sp>
      <p:sp>
        <p:nvSpPr>
          <p:cNvPr id="6" name="Slide Number Placeholder 5">
            <a:extLst>
              <a:ext uri="{FF2B5EF4-FFF2-40B4-BE49-F238E27FC236}">
                <a16:creationId xmlns:a16="http://schemas.microsoft.com/office/drawing/2014/main" id="{3B14FA22-F6D8-1781-BD5F-2DCDD550059A}"/>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sp>
        <p:nvSpPr>
          <p:cNvPr id="3" name="Titel 2">
            <a:extLst>
              <a:ext uri="{FF2B5EF4-FFF2-40B4-BE49-F238E27FC236}">
                <a16:creationId xmlns:a16="http://schemas.microsoft.com/office/drawing/2014/main" id="{6A227081-517C-1AF1-344D-4862E91D45BB}"/>
              </a:ext>
            </a:extLst>
          </p:cNvPr>
          <p:cNvSpPr>
            <a:spLocks noGrp="1"/>
          </p:cNvSpPr>
          <p:nvPr>
            <p:ph type="title"/>
          </p:nvPr>
        </p:nvSpPr>
        <p:spPr>
          <a:xfrm>
            <a:off x="731837" y="260351"/>
            <a:ext cx="10728325" cy="900000"/>
          </a:xfrm>
        </p:spPr>
        <p:txBody>
          <a:bodyPr anchor="t">
            <a:normAutofit/>
          </a:bodyPr>
          <a:lstStyle/>
          <a:p>
            <a:r>
              <a:rPr lang="de-DE" b="1">
                <a:cs typeface="Arial"/>
              </a:rPr>
              <a:t>Clustering</a:t>
            </a:r>
          </a:p>
        </p:txBody>
      </p:sp>
      <p:pic>
        <p:nvPicPr>
          <p:cNvPr id="9" name="Picture 8">
            <a:extLst>
              <a:ext uri="{FF2B5EF4-FFF2-40B4-BE49-F238E27FC236}">
                <a16:creationId xmlns:a16="http://schemas.microsoft.com/office/drawing/2014/main" id="{A78B91AF-5230-EABB-1F8A-2F889A3C5A3B}"/>
              </a:ext>
            </a:extLst>
          </p:cNvPr>
          <p:cNvPicPr>
            <a:picLocks noChangeAspect="1"/>
          </p:cNvPicPr>
          <p:nvPr/>
        </p:nvPicPr>
        <p:blipFill>
          <a:blip r:embed="rId6"/>
          <a:stretch>
            <a:fillRect/>
          </a:stretch>
        </p:blipFill>
        <p:spPr>
          <a:xfrm>
            <a:off x="687087" y="3581370"/>
            <a:ext cx="1398563" cy="741289"/>
          </a:xfrm>
          <a:prstGeom prst="rect">
            <a:avLst/>
          </a:prstGeom>
        </p:spPr>
      </p:pic>
      <p:cxnSp>
        <p:nvCxnSpPr>
          <p:cNvPr id="10" name="Straight Arrow Connector 9">
            <a:extLst>
              <a:ext uri="{FF2B5EF4-FFF2-40B4-BE49-F238E27FC236}">
                <a16:creationId xmlns:a16="http://schemas.microsoft.com/office/drawing/2014/main" id="{1BFEAE23-AF23-1625-5FA1-C70825EC0076}"/>
              </a:ext>
            </a:extLst>
          </p:cNvPr>
          <p:cNvCxnSpPr/>
          <p:nvPr/>
        </p:nvCxnSpPr>
        <p:spPr>
          <a:xfrm>
            <a:off x="2436075" y="3952744"/>
            <a:ext cx="745879" cy="5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5E653D-B8A3-DCB8-BD0C-FCCD4AB06A06}"/>
              </a:ext>
            </a:extLst>
          </p:cNvPr>
          <p:cNvSpPr txBox="1"/>
          <p:nvPr/>
        </p:nvSpPr>
        <p:spPr>
          <a:xfrm>
            <a:off x="731953" y="4878868"/>
            <a:ext cx="4471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We devised a Post-Processing procedure</a:t>
            </a:r>
            <a:endParaRPr lang="en-US"/>
          </a:p>
        </p:txBody>
      </p:sp>
      <p:pic>
        <p:nvPicPr>
          <p:cNvPr id="2" name="Picture 1">
            <a:extLst>
              <a:ext uri="{FF2B5EF4-FFF2-40B4-BE49-F238E27FC236}">
                <a16:creationId xmlns:a16="http://schemas.microsoft.com/office/drawing/2014/main" id="{75265127-3421-D907-200E-056138CC44EA}"/>
              </a:ext>
            </a:extLst>
          </p:cNvPr>
          <p:cNvPicPr>
            <a:picLocks noChangeAspect="1"/>
          </p:cNvPicPr>
          <p:nvPr/>
        </p:nvPicPr>
        <p:blipFill>
          <a:blip r:embed="rId7"/>
          <a:stretch>
            <a:fillRect/>
          </a:stretch>
        </p:blipFill>
        <p:spPr>
          <a:xfrm>
            <a:off x="3559994" y="3626563"/>
            <a:ext cx="1234083" cy="654667"/>
          </a:xfrm>
          <a:prstGeom prst="rect">
            <a:avLst/>
          </a:prstGeom>
        </p:spPr>
      </p:pic>
      <p:pic>
        <p:nvPicPr>
          <p:cNvPr id="7" name="Picture 6" descr="A map with red and green lines&#10;&#10;Description automatically generated">
            <a:extLst>
              <a:ext uri="{FF2B5EF4-FFF2-40B4-BE49-F238E27FC236}">
                <a16:creationId xmlns:a16="http://schemas.microsoft.com/office/drawing/2014/main" id="{C73B532B-55E6-724E-F61C-8C77FBADE55A}"/>
              </a:ext>
            </a:extLst>
          </p:cNvPr>
          <p:cNvPicPr>
            <a:picLocks noChangeAspect="1"/>
          </p:cNvPicPr>
          <p:nvPr/>
        </p:nvPicPr>
        <p:blipFill>
          <a:blip r:embed="rId8"/>
          <a:stretch>
            <a:fillRect/>
          </a:stretch>
        </p:blipFill>
        <p:spPr>
          <a:xfrm>
            <a:off x="1251304" y="916961"/>
            <a:ext cx="2357544" cy="2155372"/>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B082EC97-7E9D-2CE7-B032-C6599083CD7F}"/>
              </a:ext>
            </a:extLst>
          </p:cNvPr>
          <p:cNvPicPr>
            <a:picLocks noChangeAspect="1"/>
          </p:cNvPicPr>
          <p:nvPr/>
        </p:nvPicPr>
        <p:blipFill>
          <a:blip r:embed="rId9"/>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136374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
            <a:extLst>
              <a:ext uri="{FF2B5EF4-FFF2-40B4-BE49-F238E27FC236}">
                <a16:creationId xmlns:a16="http://schemas.microsoft.com/office/drawing/2014/main" id="{83A2CEEB-D6FE-6291-EC9D-226644A30A84}"/>
              </a:ext>
            </a:extLst>
          </p:cNvPr>
          <p:cNvSpPr>
            <a:spLocks noGrp="1"/>
          </p:cNvSpPr>
          <p:nvPr>
            <p:ph type="title"/>
          </p:nvPr>
        </p:nvSpPr>
        <p:spPr>
          <a:xfrm>
            <a:off x="731837" y="260351"/>
            <a:ext cx="10728325" cy="900000"/>
          </a:xfrm>
        </p:spPr>
        <p:txBody>
          <a:bodyPr anchor="t">
            <a:normAutofit/>
          </a:bodyPr>
          <a:lstStyle/>
          <a:p>
            <a:r>
              <a:rPr lang="de-DE" b="1"/>
              <a:t>The </a:t>
            </a:r>
            <a:r>
              <a:rPr lang="de-DE" b="1" err="1"/>
              <a:t>menu</a:t>
            </a:r>
            <a:r>
              <a:rPr lang="de-DE" b="1"/>
              <a:t>  </a:t>
            </a:r>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fld id="{6BA2947E-D2DB-4F76-9588-775FC8D85F8C}" type="datetime1">
              <a:rPr lang="de-CH" smtClean="0"/>
              <a:pPr>
                <a:spcAft>
                  <a:spcPts val="600"/>
                </a:spcAft>
              </a:pPr>
              <a:t>19.10.2023</a:t>
            </a:fld>
            <a:endParaRPr lang="de-CH"/>
          </a:p>
        </p:txBody>
      </p:sp>
      <p:sp>
        <p:nvSpPr>
          <p:cNvPr id="5" name="Fußzeilenplatzhalter 4">
            <a:extLst>
              <a:ext uri="{FF2B5EF4-FFF2-40B4-BE49-F238E27FC236}">
                <a16:creationId xmlns:a16="http://schemas.microsoft.com/office/drawing/2014/main" id="{4A08BFF2-5DEB-4FE4-A3E3-C18FD3A38B4D}"/>
              </a:ext>
            </a:extLst>
          </p:cNvPr>
          <p:cNvSpPr>
            <a:spLocks noGrp="1"/>
          </p:cNvSpPr>
          <p:nvPr>
            <p:ph type="ftr" sz="quarter" idx="11"/>
          </p:nvPr>
        </p:nvSpPr>
        <p:spPr>
          <a:xfrm>
            <a:off x="2171700" y="6522444"/>
            <a:ext cx="5400000" cy="216000"/>
          </a:xfrm>
        </p:spPr>
        <p:txBody>
          <a:bodyPr vert="horz" lIns="0" tIns="0" rIns="0" bIns="0" rtlCol="0" anchor="ctr">
            <a:normAutofit/>
          </a:bodyPr>
          <a:lstStyle/>
          <a:p>
            <a:pPr>
              <a:spcAft>
                <a:spcPts val="600"/>
              </a:spcAft>
            </a:pPr>
            <a:r>
              <a:rPr lang="de-DE" err="1"/>
              <a:t>Automatic</a:t>
            </a:r>
            <a:r>
              <a:rPr lang="de-DE"/>
              <a:t> Control Laboratory  (IFA)</a:t>
            </a:r>
            <a:endParaRPr lang="de-CH"/>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a:xfrm>
            <a:off x="11137585" y="6522444"/>
            <a:ext cx="322577" cy="216000"/>
          </a:xfrm>
        </p:spPr>
        <p:txBody>
          <a:bodyPr vert="horz" lIns="0" tIns="0" rIns="0" bIns="0" rtlCol="0" anchor="ctr">
            <a:normAutofit/>
          </a:bodyPr>
          <a:lstStyle/>
          <a:p>
            <a:pPr>
              <a:spcAft>
                <a:spcPts val="600"/>
              </a:spcAft>
            </a:pPr>
            <a:fld id="{5ACA52AF-F19D-405C-AD5F-7D94B96A5CC3}" type="slidenum">
              <a:rPr lang="de-CH" smtClean="0"/>
              <a:pPr>
                <a:spcAft>
                  <a:spcPts val="600"/>
                </a:spcAft>
              </a:pPr>
              <a:t>14</a:t>
            </a:fld>
            <a:endParaRPr lang="de-CH"/>
          </a:p>
        </p:txBody>
      </p:sp>
      <p:graphicFrame>
        <p:nvGraphicFramePr>
          <p:cNvPr id="14" name="Inhaltsplatzhalter 2">
            <a:extLst>
              <a:ext uri="{FF2B5EF4-FFF2-40B4-BE49-F238E27FC236}">
                <a16:creationId xmlns:a16="http://schemas.microsoft.com/office/drawing/2014/main" id="{CC5CD63F-D51D-B8F9-CBC0-C6299F3B0496}"/>
              </a:ext>
            </a:extLst>
          </p:cNvPr>
          <p:cNvGraphicFramePr>
            <a:graphicFrameLocks noGrp="1"/>
          </p:cNvGraphicFramePr>
          <p:nvPr>
            <p:ph type="tbl" sz="quarter" idx="13"/>
          </p:nvPr>
        </p:nvGraphicFramePr>
        <p:xfrm>
          <a:off x="731838" y="1320762"/>
          <a:ext cx="10728325" cy="4212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18" descr="A black text on a white background&#10;&#10;Description automatically generated">
            <a:extLst>
              <a:ext uri="{FF2B5EF4-FFF2-40B4-BE49-F238E27FC236}">
                <a16:creationId xmlns:a16="http://schemas.microsoft.com/office/drawing/2014/main" id="{68957C16-6A3A-A80B-A328-95C23703EF2C}"/>
              </a:ext>
            </a:extLst>
          </p:cNvPr>
          <p:cNvPicPr>
            <a:picLocks noChangeAspect="1"/>
          </p:cNvPicPr>
          <p:nvPr/>
        </p:nvPicPr>
        <p:blipFill>
          <a:blip r:embed="rId7"/>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15233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map of a city&#10;&#10;Description automatically generated">
            <a:extLst>
              <a:ext uri="{FF2B5EF4-FFF2-40B4-BE49-F238E27FC236}">
                <a16:creationId xmlns:a16="http://schemas.microsoft.com/office/drawing/2014/main" id="{F58A8772-E42F-47FC-0647-1F101CD721EF}"/>
              </a:ext>
            </a:extLst>
          </p:cNvPr>
          <p:cNvPicPr>
            <a:picLocks noChangeAspect="1"/>
          </p:cNvPicPr>
          <p:nvPr/>
        </p:nvPicPr>
        <p:blipFill>
          <a:blip r:embed="rId2"/>
          <a:stretch>
            <a:fillRect/>
          </a:stretch>
        </p:blipFill>
        <p:spPr>
          <a:xfrm>
            <a:off x="499898" y="901164"/>
            <a:ext cx="5359138" cy="5359138"/>
          </a:xfrm>
          <a:prstGeom prst="rect">
            <a:avLst/>
          </a:prstGeom>
          <a:ln>
            <a:solidFill>
              <a:schemeClr val="tx1"/>
            </a:solidFill>
          </a:ln>
        </p:spPr>
      </p:pic>
      <p:sp>
        <p:nvSpPr>
          <p:cNvPr id="5" name="Fußzeilenplatzhalter 4">
            <a:extLst>
              <a:ext uri="{FF2B5EF4-FFF2-40B4-BE49-F238E27FC236}">
                <a16:creationId xmlns:a16="http://schemas.microsoft.com/office/drawing/2014/main" id="{29BED435-3CF3-4C2B-B76E-D293C75E3564}"/>
              </a:ext>
            </a:extLst>
          </p:cNvPr>
          <p:cNvSpPr>
            <a:spLocks noGrp="1"/>
          </p:cNvSpPr>
          <p:nvPr>
            <p:ph type="ftr" sz="quarter" idx="11"/>
          </p:nvPr>
        </p:nvSpPr>
        <p:spPr/>
        <p:txBody>
          <a:bodyPr/>
          <a:lstStyle/>
          <a:p>
            <a:r>
              <a:rPr lang="de-DE" err="1">
                <a:cs typeface="Arial"/>
              </a:rPr>
              <a:t>Automatic</a:t>
            </a:r>
            <a:r>
              <a:rPr lang="de-DE">
                <a:cs typeface="Arial"/>
              </a:rPr>
              <a:t> Control Laboratory (IFA)</a:t>
            </a:r>
          </a:p>
        </p:txBody>
      </p:sp>
      <p:sp>
        <p:nvSpPr>
          <p:cNvPr id="4" name="Datumsplatzhalter 3">
            <a:extLst>
              <a:ext uri="{FF2B5EF4-FFF2-40B4-BE49-F238E27FC236}">
                <a16:creationId xmlns:a16="http://schemas.microsoft.com/office/drawing/2014/main" id="{1EDD72CB-F104-4DE7-8E0E-740091A208E7}"/>
              </a:ext>
            </a:extLst>
          </p:cNvPr>
          <p:cNvSpPr>
            <a:spLocks noGrp="1"/>
          </p:cNvSpPr>
          <p:nvPr>
            <p:ph type="dt" sz="half" idx="10"/>
          </p:nvPr>
        </p:nvSpPr>
        <p:spPr/>
        <p:txBody>
          <a:bodyPr/>
          <a:lstStyle/>
          <a:p>
            <a:fld id="{C346C403-2363-42FC-8982-6D08D86AEC82}" type="datetime1">
              <a:rPr lang="de-CH" noProof="0" smtClean="0"/>
              <a:t>19.10.2023</a:t>
            </a:fld>
            <a:endParaRPr lang="de-CH" noProof="0"/>
          </a:p>
        </p:txBody>
      </p:sp>
      <p:sp>
        <p:nvSpPr>
          <p:cNvPr id="6" name="Foliennummernplatzhalter 5">
            <a:extLst>
              <a:ext uri="{FF2B5EF4-FFF2-40B4-BE49-F238E27FC236}">
                <a16:creationId xmlns:a16="http://schemas.microsoft.com/office/drawing/2014/main" id="{5985790D-0071-457D-86B5-CFCB0B92A18F}"/>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sp>
        <p:nvSpPr>
          <p:cNvPr id="8" name="Titel 2">
            <a:extLst>
              <a:ext uri="{FF2B5EF4-FFF2-40B4-BE49-F238E27FC236}">
                <a16:creationId xmlns:a16="http://schemas.microsoft.com/office/drawing/2014/main" id="{DF22A00C-98A7-0604-848F-E188075AF8E5}"/>
              </a:ext>
            </a:extLst>
          </p:cNvPr>
          <p:cNvSpPr>
            <a:spLocks noGrp="1"/>
          </p:cNvSpPr>
          <p:nvPr>
            <p:ph type="title"/>
          </p:nvPr>
        </p:nvSpPr>
        <p:spPr>
          <a:xfrm>
            <a:off x="731837" y="260351"/>
            <a:ext cx="10728325" cy="900000"/>
          </a:xfrm>
        </p:spPr>
        <p:txBody>
          <a:bodyPr anchor="t">
            <a:normAutofit/>
          </a:bodyPr>
          <a:lstStyle/>
          <a:p>
            <a:r>
              <a:rPr lang="de-DE" b="1">
                <a:cs typeface="Arial"/>
              </a:rPr>
              <a:t>Case </a:t>
            </a:r>
            <a:r>
              <a:rPr lang="de-DE" b="1" err="1">
                <a:cs typeface="Arial"/>
              </a:rPr>
              <a:t>studies</a:t>
            </a:r>
            <a:r>
              <a:rPr lang="de-DE" b="1">
                <a:cs typeface="Arial"/>
              </a:rPr>
              <a:t> : </a:t>
            </a:r>
            <a:r>
              <a:rPr lang="de-DE" b="1" err="1">
                <a:cs typeface="Arial"/>
              </a:rPr>
              <a:t>congested</a:t>
            </a:r>
            <a:r>
              <a:rPr lang="de-DE" b="1">
                <a:cs typeface="Arial"/>
              </a:rPr>
              <a:t> </a:t>
            </a:r>
            <a:r>
              <a:rPr lang="de-DE" b="1" err="1">
                <a:cs typeface="Arial"/>
              </a:rPr>
              <a:t>vs</a:t>
            </a:r>
            <a:r>
              <a:rPr lang="de-DE" b="1">
                <a:cs typeface="Arial"/>
              </a:rPr>
              <a:t> </a:t>
            </a:r>
            <a:r>
              <a:rPr lang="de-DE" b="1" err="1">
                <a:cs typeface="Arial"/>
              </a:rPr>
              <a:t>uncongested</a:t>
            </a:r>
          </a:p>
        </p:txBody>
      </p:sp>
      <p:pic>
        <p:nvPicPr>
          <p:cNvPr id="11" name="Picture 10" descr="A map of a city&#10;&#10;Description automatically generated">
            <a:extLst>
              <a:ext uri="{FF2B5EF4-FFF2-40B4-BE49-F238E27FC236}">
                <a16:creationId xmlns:a16="http://schemas.microsoft.com/office/drawing/2014/main" id="{20C3C518-C779-4CBC-E557-8BBC46D86E9D}"/>
              </a:ext>
            </a:extLst>
          </p:cNvPr>
          <p:cNvPicPr>
            <a:picLocks noChangeAspect="1"/>
          </p:cNvPicPr>
          <p:nvPr/>
        </p:nvPicPr>
        <p:blipFill>
          <a:blip r:embed="rId3"/>
          <a:stretch>
            <a:fillRect/>
          </a:stretch>
        </p:blipFill>
        <p:spPr>
          <a:xfrm>
            <a:off x="6331513" y="894761"/>
            <a:ext cx="5359137" cy="5359137"/>
          </a:xfrm>
          <a:prstGeom prst="rect">
            <a:avLst/>
          </a:prstGeom>
          <a:ln>
            <a:solidFill>
              <a:schemeClr val="tx1"/>
            </a:solidFill>
          </a:ln>
        </p:spPr>
      </p:pic>
      <p:sp>
        <p:nvSpPr>
          <p:cNvPr id="12" name="Rectangle 11">
            <a:extLst>
              <a:ext uri="{FF2B5EF4-FFF2-40B4-BE49-F238E27FC236}">
                <a16:creationId xmlns:a16="http://schemas.microsoft.com/office/drawing/2014/main" id="{DB17D72D-DA71-43C9-C6A5-3C325E93E22D}"/>
              </a:ext>
            </a:extLst>
          </p:cNvPr>
          <p:cNvSpPr/>
          <p:nvPr/>
        </p:nvSpPr>
        <p:spPr>
          <a:xfrm>
            <a:off x="6329456" y="896934"/>
            <a:ext cx="2321350" cy="385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Uncongested case</a:t>
            </a:r>
          </a:p>
        </p:txBody>
      </p:sp>
      <p:sp>
        <p:nvSpPr>
          <p:cNvPr id="14" name="Rectangle 13">
            <a:extLst>
              <a:ext uri="{FF2B5EF4-FFF2-40B4-BE49-F238E27FC236}">
                <a16:creationId xmlns:a16="http://schemas.microsoft.com/office/drawing/2014/main" id="{AAF17260-0260-99EA-49EE-D83DE7032FC4}"/>
              </a:ext>
            </a:extLst>
          </p:cNvPr>
          <p:cNvSpPr/>
          <p:nvPr/>
        </p:nvSpPr>
        <p:spPr>
          <a:xfrm>
            <a:off x="500513" y="897547"/>
            <a:ext cx="2321350" cy="385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Congested case</a:t>
            </a:r>
          </a:p>
        </p:txBody>
      </p:sp>
      <p:sp>
        <p:nvSpPr>
          <p:cNvPr id="2" name="Rectangle 1">
            <a:extLst>
              <a:ext uri="{FF2B5EF4-FFF2-40B4-BE49-F238E27FC236}">
                <a16:creationId xmlns:a16="http://schemas.microsoft.com/office/drawing/2014/main" id="{57ED6430-0FF8-B831-8535-8BC3CEF908E1}"/>
              </a:ext>
            </a:extLst>
          </p:cNvPr>
          <p:cNvSpPr/>
          <p:nvPr/>
        </p:nvSpPr>
        <p:spPr>
          <a:xfrm>
            <a:off x="3536153" y="5867737"/>
            <a:ext cx="2321350" cy="385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cs typeface="Arial"/>
              </a:rPr>
              <a:t>16.00 - 21.00</a:t>
            </a:r>
          </a:p>
        </p:txBody>
      </p:sp>
      <p:sp>
        <p:nvSpPr>
          <p:cNvPr id="3" name="Rectangle 2">
            <a:extLst>
              <a:ext uri="{FF2B5EF4-FFF2-40B4-BE49-F238E27FC236}">
                <a16:creationId xmlns:a16="http://schemas.microsoft.com/office/drawing/2014/main" id="{CDED0C6D-612D-B2F7-1A45-5F3B8EEBFE41}"/>
              </a:ext>
            </a:extLst>
          </p:cNvPr>
          <p:cNvSpPr/>
          <p:nvPr/>
        </p:nvSpPr>
        <p:spPr>
          <a:xfrm>
            <a:off x="9368658" y="5867737"/>
            <a:ext cx="2321350" cy="385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cs typeface="Arial"/>
              </a:rPr>
              <a:t>16.00 - 21.00</a:t>
            </a:r>
          </a:p>
        </p:txBody>
      </p:sp>
      <p:sp>
        <p:nvSpPr>
          <p:cNvPr id="7" name="Rectangle 6">
            <a:extLst>
              <a:ext uri="{FF2B5EF4-FFF2-40B4-BE49-F238E27FC236}">
                <a16:creationId xmlns:a16="http://schemas.microsoft.com/office/drawing/2014/main" id="{D51949ED-844E-9259-1A2A-B5928BCD6BD4}"/>
              </a:ext>
            </a:extLst>
          </p:cNvPr>
          <p:cNvSpPr/>
          <p:nvPr/>
        </p:nvSpPr>
        <p:spPr>
          <a:xfrm>
            <a:off x="7746060" y="344336"/>
            <a:ext cx="200417" cy="200417"/>
          </a:xfrm>
          <a:prstGeom prst="rect">
            <a:avLst/>
          </a:prstGeom>
          <a:solidFill>
            <a:srgbClr val="AEF8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08789374-236A-4C2E-AD72-20682D10A4E3}"/>
              </a:ext>
            </a:extLst>
          </p:cNvPr>
          <p:cNvSpPr/>
          <p:nvPr/>
        </p:nvSpPr>
        <p:spPr>
          <a:xfrm>
            <a:off x="9965566" y="344336"/>
            <a:ext cx="200417" cy="200417"/>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3">
            <a:extLst>
              <a:ext uri="{FF2B5EF4-FFF2-40B4-BE49-F238E27FC236}">
                <a16:creationId xmlns:a16="http://schemas.microsoft.com/office/drawing/2014/main" id="{187C4EE0-BD74-0140-0A63-DD57A0B2BAC2}"/>
              </a:ext>
            </a:extLst>
          </p:cNvPr>
          <p:cNvSpPr txBox="1"/>
          <p:nvPr/>
        </p:nvSpPr>
        <p:spPr>
          <a:xfrm>
            <a:off x="7946477" y="259878"/>
            <a:ext cx="1838965" cy="3693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low congestion </a:t>
            </a:r>
          </a:p>
        </p:txBody>
      </p:sp>
      <p:sp>
        <p:nvSpPr>
          <p:cNvPr id="15" name="TextBox 4">
            <a:extLst>
              <a:ext uri="{FF2B5EF4-FFF2-40B4-BE49-F238E27FC236}">
                <a16:creationId xmlns:a16="http://schemas.microsoft.com/office/drawing/2014/main" id="{6A72274C-4F2F-39B5-BBA2-E57E2DB96FA9}"/>
              </a:ext>
            </a:extLst>
          </p:cNvPr>
          <p:cNvSpPr txBox="1"/>
          <p:nvPr/>
        </p:nvSpPr>
        <p:spPr>
          <a:xfrm>
            <a:off x="10168972" y="259878"/>
            <a:ext cx="1864613" cy="3693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high congestion </a:t>
            </a:r>
          </a:p>
        </p:txBody>
      </p:sp>
      <p:pic>
        <p:nvPicPr>
          <p:cNvPr id="17" name="Picture 16" descr="A black text on a white background&#10;&#10;Description automatically generated">
            <a:extLst>
              <a:ext uri="{FF2B5EF4-FFF2-40B4-BE49-F238E27FC236}">
                <a16:creationId xmlns:a16="http://schemas.microsoft.com/office/drawing/2014/main" id="{F8C5A92C-AAAE-3BE3-CB1C-0D7D6938FF35}"/>
              </a:ext>
            </a:extLst>
          </p:cNvPr>
          <p:cNvPicPr>
            <a:picLocks noChangeAspect="1"/>
          </p:cNvPicPr>
          <p:nvPr/>
        </p:nvPicPr>
        <p:blipFill>
          <a:blip r:embed="rId4"/>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3103826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29BED435-3CF3-4C2B-B76E-D293C75E3564}"/>
              </a:ext>
            </a:extLst>
          </p:cNvPr>
          <p:cNvSpPr>
            <a:spLocks noGrp="1"/>
          </p:cNvSpPr>
          <p:nvPr>
            <p:ph type="ftr" sz="quarter" idx="11"/>
          </p:nvPr>
        </p:nvSpPr>
        <p:spPr/>
        <p:txBody>
          <a:bodyPr/>
          <a:lstStyle/>
          <a:p>
            <a:r>
              <a:rPr lang="de-DE" err="1">
                <a:cs typeface="Arial"/>
              </a:rPr>
              <a:t>Automatic</a:t>
            </a:r>
            <a:r>
              <a:rPr lang="de-DE">
                <a:cs typeface="Arial"/>
              </a:rPr>
              <a:t> Control Laboratory (IFA)</a:t>
            </a:r>
          </a:p>
        </p:txBody>
      </p:sp>
      <p:sp>
        <p:nvSpPr>
          <p:cNvPr id="4" name="Datumsplatzhalter 3">
            <a:extLst>
              <a:ext uri="{FF2B5EF4-FFF2-40B4-BE49-F238E27FC236}">
                <a16:creationId xmlns:a16="http://schemas.microsoft.com/office/drawing/2014/main" id="{1EDD72CB-F104-4DE7-8E0E-740091A208E7}"/>
              </a:ext>
            </a:extLst>
          </p:cNvPr>
          <p:cNvSpPr>
            <a:spLocks noGrp="1"/>
          </p:cNvSpPr>
          <p:nvPr>
            <p:ph type="dt" sz="half" idx="10"/>
          </p:nvPr>
        </p:nvSpPr>
        <p:spPr/>
        <p:txBody>
          <a:bodyPr/>
          <a:lstStyle/>
          <a:p>
            <a:fld id="{C346C403-2363-42FC-8982-6D08D86AEC82}" type="datetime1">
              <a:rPr lang="de-CH" noProof="0" smtClean="0"/>
              <a:t>19.10.2023</a:t>
            </a:fld>
            <a:endParaRPr lang="de-CH" noProof="0"/>
          </a:p>
        </p:txBody>
      </p:sp>
      <p:sp>
        <p:nvSpPr>
          <p:cNvPr id="6" name="Foliennummernplatzhalter 5">
            <a:extLst>
              <a:ext uri="{FF2B5EF4-FFF2-40B4-BE49-F238E27FC236}">
                <a16:creationId xmlns:a16="http://schemas.microsoft.com/office/drawing/2014/main" id="{5985790D-0071-457D-86B5-CFCB0B92A18F}"/>
              </a:ext>
            </a:extLst>
          </p:cNvPr>
          <p:cNvSpPr>
            <a:spLocks noGrp="1"/>
          </p:cNvSpPr>
          <p:nvPr>
            <p:ph type="sldNum" sz="quarter" idx="12"/>
          </p:nvPr>
        </p:nvSpPr>
        <p:spPr/>
        <p:txBody>
          <a:bodyPr/>
          <a:lstStyle/>
          <a:p>
            <a:fld id="{5ACA52AF-F19D-405C-AD5F-7D94B96A5CC3}" type="slidenum">
              <a:rPr lang="de-CH" noProof="0" smtClean="0"/>
              <a:t>16</a:t>
            </a:fld>
            <a:endParaRPr lang="de-CH" noProof="0"/>
          </a:p>
        </p:txBody>
      </p:sp>
      <p:sp>
        <p:nvSpPr>
          <p:cNvPr id="8" name="Titel 2">
            <a:extLst>
              <a:ext uri="{FF2B5EF4-FFF2-40B4-BE49-F238E27FC236}">
                <a16:creationId xmlns:a16="http://schemas.microsoft.com/office/drawing/2014/main" id="{DF22A00C-98A7-0604-848F-E188075AF8E5}"/>
              </a:ext>
            </a:extLst>
          </p:cNvPr>
          <p:cNvSpPr>
            <a:spLocks noGrp="1"/>
          </p:cNvSpPr>
          <p:nvPr>
            <p:ph type="title"/>
          </p:nvPr>
        </p:nvSpPr>
        <p:spPr>
          <a:xfrm>
            <a:off x="731837" y="260351"/>
            <a:ext cx="10728325" cy="900000"/>
          </a:xfrm>
        </p:spPr>
        <p:txBody>
          <a:bodyPr anchor="t">
            <a:normAutofit/>
          </a:bodyPr>
          <a:lstStyle/>
          <a:p>
            <a:r>
              <a:rPr lang="de-DE" b="1">
                <a:cs typeface="Arial"/>
              </a:rPr>
              <a:t>Case </a:t>
            </a:r>
            <a:r>
              <a:rPr lang="de-DE" b="1" err="1">
                <a:cs typeface="Arial"/>
              </a:rPr>
              <a:t>studies</a:t>
            </a:r>
            <a:r>
              <a:rPr lang="de-DE" b="1">
                <a:cs typeface="Arial"/>
              </a:rPr>
              <a:t> : </a:t>
            </a:r>
            <a:r>
              <a:rPr lang="de-DE" b="1" err="1">
                <a:cs typeface="Arial"/>
              </a:rPr>
              <a:t>uncongested</a:t>
            </a:r>
          </a:p>
        </p:txBody>
      </p:sp>
      <p:pic>
        <p:nvPicPr>
          <p:cNvPr id="11" name="Picture 10" descr="A map of a city&#10;&#10;Description automatically generated">
            <a:extLst>
              <a:ext uri="{FF2B5EF4-FFF2-40B4-BE49-F238E27FC236}">
                <a16:creationId xmlns:a16="http://schemas.microsoft.com/office/drawing/2014/main" id="{20C3C518-C779-4CBC-E557-8BBC46D86E9D}"/>
              </a:ext>
            </a:extLst>
          </p:cNvPr>
          <p:cNvPicPr>
            <a:picLocks noChangeAspect="1"/>
          </p:cNvPicPr>
          <p:nvPr/>
        </p:nvPicPr>
        <p:blipFill>
          <a:blip r:embed="rId2"/>
          <a:stretch>
            <a:fillRect/>
          </a:stretch>
        </p:blipFill>
        <p:spPr>
          <a:xfrm>
            <a:off x="6331513" y="894761"/>
            <a:ext cx="5359137" cy="5359137"/>
          </a:xfrm>
          <a:prstGeom prst="rect">
            <a:avLst/>
          </a:prstGeom>
          <a:ln>
            <a:solidFill>
              <a:schemeClr val="tx1"/>
            </a:solidFill>
          </a:ln>
        </p:spPr>
      </p:pic>
      <p:sp>
        <p:nvSpPr>
          <p:cNvPr id="12" name="Rectangle 11">
            <a:extLst>
              <a:ext uri="{FF2B5EF4-FFF2-40B4-BE49-F238E27FC236}">
                <a16:creationId xmlns:a16="http://schemas.microsoft.com/office/drawing/2014/main" id="{DB17D72D-DA71-43C9-C6A5-3C325E93E22D}"/>
              </a:ext>
            </a:extLst>
          </p:cNvPr>
          <p:cNvSpPr/>
          <p:nvPr/>
        </p:nvSpPr>
        <p:spPr>
          <a:xfrm>
            <a:off x="6329456" y="896934"/>
            <a:ext cx="2321350" cy="385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Uncongested case</a:t>
            </a:r>
          </a:p>
        </p:txBody>
      </p:sp>
      <p:sp>
        <p:nvSpPr>
          <p:cNvPr id="3" name="Rectangle 2">
            <a:extLst>
              <a:ext uri="{FF2B5EF4-FFF2-40B4-BE49-F238E27FC236}">
                <a16:creationId xmlns:a16="http://schemas.microsoft.com/office/drawing/2014/main" id="{CDED0C6D-612D-B2F7-1A45-5F3B8EEBFE41}"/>
              </a:ext>
            </a:extLst>
          </p:cNvPr>
          <p:cNvSpPr/>
          <p:nvPr/>
        </p:nvSpPr>
        <p:spPr>
          <a:xfrm>
            <a:off x="9368658" y="5867737"/>
            <a:ext cx="2321350" cy="385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cs typeface="Arial"/>
              </a:rPr>
              <a:t>16.00 - 21.00</a:t>
            </a:r>
          </a:p>
        </p:txBody>
      </p:sp>
      <p:graphicFrame>
        <p:nvGraphicFramePr>
          <p:cNvPr id="9" name="Tabelle 10">
            <a:extLst>
              <a:ext uri="{FF2B5EF4-FFF2-40B4-BE49-F238E27FC236}">
                <a16:creationId xmlns:a16="http://schemas.microsoft.com/office/drawing/2014/main" id="{458C3754-03F6-4779-E40C-A4A0A3BC01D9}"/>
              </a:ext>
            </a:extLst>
          </p:cNvPr>
          <p:cNvGraphicFramePr>
            <a:graphicFrameLocks/>
          </p:cNvGraphicFramePr>
          <p:nvPr>
            <p:extLst>
              <p:ext uri="{D42A27DB-BD31-4B8C-83A1-F6EECF244321}">
                <p14:modId xmlns:p14="http://schemas.microsoft.com/office/powerpoint/2010/main" val="62628144"/>
              </p:ext>
            </p:extLst>
          </p:nvPr>
        </p:nvGraphicFramePr>
        <p:xfrm>
          <a:off x="235187" y="1238463"/>
          <a:ext cx="5626427" cy="1296000"/>
        </p:xfrm>
        <a:graphic>
          <a:graphicData uri="http://schemas.openxmlformats.org/drawingml/2006/table">
            <a:tbl>
              <a:tblPr firstRow="1" bandRow="1">
                <a:tableStyleId>{9D7B26C5-4107-4FEC-AEDC-1716B250A1EF}</a:tableStyleId>
              </a:tblPr>
              <a:tblGrid>
                <a:gridCol w="2705015">
                  <a:extLst>
                    <a:ext uri="{9D8B030D-6E8A-4147-A177-3AD203B41FA5}">
                      <a16:colId xmlns:a16="http://schemas.microsoft.com/office/drawing/2014/main" val="4203801519"/>
                    </a:ext>
                  </a:extLst>
                </a:gridCol>
                <a:gridCol w="973804">
                  <a:extLst>
                    <a:ext uri="{9D8B030D-6E8A-4147-A177-3AD203B41FA5}">
                      <a16:colId xmlns:a16="http://schemas.microsoft.com/office/drawing/2014/main" val="740495432"/>
                    </a:ext>
                  </a:extLst>
                </a:gridCol>
                <a:gridCol w="973804">
                  <a:extLst>
                    <a:ext uri="{9D8B030D-6E8A-4147-A177-3AD203B41FA5}">
                      <a16:colId xmlns:a16="http://schemas.microsoft.com/office/drawing/2014/main" val="3595204828"/>
                    </a:ext>
                  </a:extLst>
                </a:gridCol>
                <a:gridCol w="973804">
                  <a:extLst>
                    <a:ext uri="{9D8B030D-6E8A-4147-A177-3AD203B41FA5}">
                      <a16:colId xmlns:a16="http://schemas.microsoft.com/office/drawing/2014/main" val="3488753729"/>
                    </a:ext>
                  </a:extLst>
                </a:gridCol>
              </a:tblGrid>
              <a:tr h="324000">
                <a:tc>
                  <a:txBody>
                    <a:bodyPr/>
                    <a:lstStyle/>
                    <a:p>
                      <a:pPr lvl="0">
                        <a:buNone/>
                      </a:pPr>
                      <a:r>
                        <a:rPr lang="de-DE" sz="1400"/>
                        <a:t>Controller</a:t>
                      </a:r>
                      <a:endParaRPr lang="en-US"/>
                    </a:p>
                  </a:txBody>
                  <a:tcPr marL="0" marR="72000" marT="0" marB="0" anchor="ctr">
                    <a:lnT w="0">
                      <a:noFill/>
                    </a:lnT>
                    <a:lnB w="12700">
                      <a:solidFill>
                        <a:schemeClr val="tx1"/>
                      </a:solidFill>
                    </a:lnB>
                  </a:tcPr>
                </a:tc>
                <a:tc>
                  <a:txBody>
                    <a:bodyPr/>
                    <a:lstStyle/>
                    <a:p>
                      <a:pPr lvl="0" algn="r">
                        <a:buNone/>
                      </a:pPr>
                      <a:r>
                        <a:rPr lang="de-DE" sz="1400" err="1"/>
                        <a:t>NoControl</a:t>
                      </a:r>
                      <a:endParaRPr lang="en-US" err="1"/>
                    </a:p>
                  </a:txBody>
                  <a:tcPr marL="0" marR="72000" marT="0" marB="0" anchor="ctr">
                    <a:lnT w="0">
                      <a:noFill/>
                    </a:lnT>
                    <a:lnB w="12700">
                      <a:solidFill>
                        <a:schemeClr val="tx1"/>
                      </a:solidFill>
                    </a:lnB>
                  </a:tcPr>
                </a:tc>
                <a:tc>
                  <a:txBody>
                    <a:bodyPr/>
                    <a:lstStyle/>
                    <a:p>
                      <a:pPr lvl="0" algn="r">
                        <a:buNone/>
                      </a:pPr>
                      <a:r>
                        <a:rPr lang="de-DE" sz="1400"/>
                        <a:t>MPC</a:t>
                      </a:r>
                    </a:p>
                  </a:txBody>
                  <a:tcPr marL="0" marR="72000" marT="0" marB="0" anchor="ctr">
                    <a:lnT w="0">
                      <a:noFill/>
                    </a:lnT>
                    <a:lnB w="12700">
                      <a:solidFill>
                        <a:schemeClr val="tx1"/>
                      </a:solidFill>
                    </a:lnB>
                  </a:tcPr>
                </a:tc>
                <a:tc>
                  <a:txBody>
                    <a:bodyPr/>
                    <a:lstStyle/>
                    <a:p>
                      <a:pPr lvl="0" algn="r">
                        <a:buNone/>
                      </a:pPr>
                      <a:r>
                        <a:rPr lang="de-DE" sz="1400" err="1"/>
                        <a:t>DeePC</a:t>
                      </a:r>
                    </a:p>
                  </a:txBody>
                  <a:tcPr marL="0" marR="72000" marT="0" marB="0" anchor="ctr">
                    <a:lnT w="0">
                      <a:noFill/>
                    </a:lnT>
                    <a:lnB w="12700">
                      <a:solidFill>
                        <a:schemeClr val="tx1"/>
                      </a:solidFill>
                    </a:lnB>
                  </a:tcPr>
                </a:tc>
                <a:extLst>
                  <a:ext uri="{0D108BD9-81ED-4DB2-BD59-A6C34878D82A}">
                    <a16:rowId xmlns:a16="http://schemas.microsoft.com/office/drawing/2014/main" val="2457665754"/>
                  </a:ext>
                </a:extLst>
              </a:tr>
              <a:tr h="324000">
                <a:tc>
                  <a:txBody>
                    <a:bodyPr/>
                    <a:lstStyle/>
                    <a:p>
                      <a:r>
                        <a:rPr lang="de-DE" sz="1400"/>
                        <a:t>Travel Time (min.)</a:t>
                      </a:r>
                    </a:p>
                  </a:txBody>
                  <a:tcPr marL="0" marR="7200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a:t>29.1</a:t>
                      </a:r>
                    </a:p>
                  </a:txBody>
                  <a:tcPr marL="0" marR="7200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DE" sz="1400"/>
                        <a:t>28.1</a:t>
                      </a:r>
                    </a:p>
                  </a:txBody>
                  <a:tcPr marL="0" marR="72000" marT="0" marB="0" anchor="ctr">
                    <a:lnT w="12700">
                      <a:solidFill>
                        <a:schemeClr val="tx1"/>
                      </a:solidFill>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DE" sz="1400" b="1"/>
                        <a:t>26.5</a:t>
                      </a:r>
                    </a:p>
                  </a:txBody>
                  <a:tcPr marL="0" marR="72000" marT="0" marB="0" anchor="ctr">
                    <a:lnT w="12700">
                      <a:solidFill>
                        <a:schemeClr val="tx1"/>
                      </a:solidFill>
                    </a:lnT>
                    <a:lnB w="63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1457593"/>
                  </a:ext>
                </a:extLst>
              </a:tr>
              <a:tr h="324000">
                <a:tc>
                  <a:txBody>
                    <a:bodyPr/>
                    <a:lstStyle/>
                    <a:p>
                      <a:r>
                        <a:rPr lang="de-CH" sz="1400"/>
                        <a:t>Waiting Time (min.)</a:t>
                      </a: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a:t>16,1</a:t>
                      </a: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DE" sz="1400"/>
                        <a:t>15.3</a:t>
                      </a: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DE" sz="1400" b="1"/>
                        <a:t>13.9</a:t>
                      </a: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96018661"/>
                  </a:ext>
                </a:extLst>
              </a:tr>
              <a:tr h="324000">
                <a:tc>
                  <a:txBody>
                    <a:bodyPr/>
                    <a:lstStyle/>
                    <a:p>
                      <a:pPr lvl="0">
                        <a:buNone/>
                      </a:pPr>
                      <a:r>
                        <a:rPr lang="nb-NO" sz="1400" b="0" i="0" u="none" strike="noStrike" noProof="0">
                          <a:solidFill>
                            <a:srgbClr val="000000"/>
                          </a:solidFill>
                          <a:latin typeface="Arial"/>
                        </a:rPr>
                        <a:t>CO2 </a:t>
                      </a:r>
                      <a:r>
                        <a:rPr lang="nb-NO" sz="1400" b="0" i="0" u="none" strike="noStrike" noProof="0" err="1">
                          <a:solidFill>
                            <a:srgbClr val="000000"/>
                          </a:solidFill>
                          <a:latin typeface="Arial"/>
                        </a:rPr>
                        <a:t>Emissions</a:t>
                      </a:r>
                      <a:r>
                        <a:rPr lang="nb-NO" sz="1400" b="0" i="0" u="none" strike="noStrike" noProof="0">
                          <a:solidFill>
                            <a:srgbClr val="000000"/>
                          </a:solidFill>
                          <a:latin typeface="Arial"/>
                        </a:rPr>
                        <a:t> (kg)</a:t>
                      </a:r>
                      <a:endParaRPr lang="en-US"/>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bg1"/>
                    </a:solidFill>
                  </a:tcPr>
                </a:tc>
                <a:tc>
                  <a:txBody>
                    <a:bodyPr/>
                    <a:lstStyle/>
                    <a:p>
                      <a:pPr lvl="0" algn="r">
                        <a:buNone/>
                      </a:pPr>
                      <a:r>
                        <a:rPr lang="de-DE" sz="1400"/>
                        <a:t>4.745</a:t>
                      </a:r>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accent2">
                        <a:alpha val="14902"/>
                      </a:schemeClr>
                    </a:solidFill>
                  </a:tcPr>
                </a:tc>
                <a:tc>
                  <a:txBody>
                    <a:bodyPr/>
                    <a:lstStyle/>
                    <a:p>
                      <a:pPr lvl="0" algn="r">
                        <a:buNone/>
                      </a:pPr>
                      <a:r>
                        <a:rPr lang="de-DE" sz="1400"/>
                        <a:t>4.599</a:t>
                      </a:r>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accent2">
                        <a:alpha val="14902"/>
                      </a:schemeClr>
                    </a:solidFill>
                  </a:tcPr>
                </a:tc>
                <a:tc>
                  <a:txBody>
                    <a:bodyPr/>
                    <a:lstStyle/>
                    <a:p>
                      <a:pPr lvl="0" algn="r">
                        <a:buNone/>
                      </a:pPr>
                      <a:r>
                        <a:rPr lang="de-DE" sz="1400" b="1"/>
                        <a:t>4.348</a:t>
                      </a:r>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accent4">
                        <a:lumMod val="20000"/>
                        <a:lumOff val="80000"/>
                      </a:schemeClr>
                    </a:solidFill>
                  </a:tcPr>
                </a:tc>
                <a:extLst>
                  <a:ext uri="{0D108BD9-81ED-4DB2-BD59-A6C34878D82A}">
                    <a16:rowId xmlns:a16="http://schemas.microsoft.com/office/drawing/2014/main" val="3164454"/>
                  </a:ext>
                </a:extLst>
              </a:tr>
            </a:tbl>
          </a:graphicData>
        </a:graphic>
      </p:graphicFrame>
      <p:graphicFrame>
        <p:nvGraphicFramePr>
          <p:cNvPr id="19" name="Tabelle 10">
            <a:extLst>
              <a:ext uri="{FF2B5EF4-FFF2-40B4-BE49-F238E27FC236}">
                <a16:creationId xmlns:a16="http://schemas.microsoft.com/office/drawing/2014/main" id="{22F7953B-CE6D-535C-38EF-32BC682DE154}"/>
              </a:ext>
            </a:extLst>
          </p:cNvPr>
          <p:cNvGraphicFramePr>
            <a:graphicFrameLocks/>
          </p:cNvGraphicFramePr>
          <p:nvPr>
            <p:extLst>
              <p:ext uri="{D42A27DB-BD31-4B8C-83A1-F6EECF244321}">
                <p14:modId xmlns:p14="http://schemas.microsoft.com/office/powerpoint/2010/main" val="1444250491"/>
              </p:ext>
            </p:extLst>
          </p:nvPr>
        </p:nvGraphicFramePr>
        <p:xfrm>
          <a:off x="235488" y="3234835"/>
          <a:ext cx="4022582" cy="972000"/>
        </p:xfrm>
        <a:graphic>
          <a:graphicData uri="http://schemas.openxmlformats.org/drawingml/2006/table">
            <a:tbl>
              <a:tblPr firstRow="1" bandRow="1">
                <a:tableStyleId>{9D7B26C5-4107-4FEC-AEDC-1716B250A1EF}</a:tableStyleId>
              </a:tblPr>
              <a:tblGrid>
                <a:gridCol w="1279382">
                  <a:extLst>
                    <a:ext uri="{9D8B030D-6E8A-4147-A177-3AD203B41FA5}">
                      <a16:colId xmlns:a16="http://schemas.microsoft.com/office/drawing/2014/main" val="4203801519"/>
                    </a:ext>
                  </a:extLst>
                </a:gridCol>
                <a:gridCol w="1371600">
                  <a:extLst>
                    <a:ext uri="{9D8B030D-6E8A-4147-A177-3AD203B41FA5}">
                      <a16:colId xmlns:a16="http://schemas.microsoft.com/office/drawing/2014/main" val="3595204828"/>
                    </a:ext>
                  </a:extLst>
                </a:gridCol>
                <a:gridCol w="1371600">
                  <a:extLst>
                    <a:ext uri="{9D8B030D-6E8A-4147-A177-3AD203B41FA5}">
                      <a16:colId xmlns:a16="http://schemas.microsoft.com/office/drawing/2014/main" val="3488753729"/>
                    </a:ext>
                  </a:extLst>
                </a:gridCol>
              </a:tblGrid>
              <a:tr h="324000">
                <a:tc>
                  <a:txBody>
                    <a:bodyPr/>
                    <a:lstStyle/>
                    <a:p>
                      <a:pPr lvl="0">
                        <a:buNone/>
                      </a:pPr>
                      <a:r>
                        <a:rPr lang="de-DE" sz="1400"/>
                        <a:t>Totals</a:t>
                      </a:r>
                    </a:p>
                  </a:txBody>
                  <a:tcPr marL="0" marR="72000" marT="0" marB="0" anchor="ctr">
                    <a:lnT w="0">
                      <a:noFill/>
                    </a:lnT>
                    <a:lnB w="12700">
                      <a:solidFill>
                        <a:schemeClr val="tx1"/>
                      </a:solidFill>
                    </a:lnB>
                  </a:tcPr>
                </a:tc>
                <a:tc>
                  <a:txBody>
                    <a:bodyPr/>
                    <a:lstStyle/>
                    <a:p>
                      <a:pPr lvl="0" algn="r">
                        <a:buNone/>
                      </a:pPr>
                      <a:r>
                        <a:rPr lang="de-DE" sz="1400"/>
                        <a:t>MPC</a:t>
                      </a:r>
                    </a:p>
                  </a:txBody>
                  <a:tcPr marL="0" marR="72000" marT="0" marB="0" anchor="ctr">
                    <a:lnT w="0">
                      <a:noFill/>
                    </a:lnT>
                    <a:lnB w="12700">
                      <a:solidFill>
                        <a:schemeClr val="tx1"/>
                      </a:solidFill>
                    </a:lnB>
                  </a:tcPr>
                </a:tc>
                <a:tc>
                  <a:txBody>
                    <a:bodyPr/>
                    <a:lstStyle/>
                    <a:p>
                      <a:pPr lvl="0" algn="r">
                        <a:buNone/>
                      </a:pPr>
                      <a:r>
                        <a:rPr lang="de-DE" sz="1400" err="1"/>
                        <a:t>DeePC</a:t>
                      </a:r>
                    </a:p>
                  </a:txBody>
                  <a:tcPr marL="0" marR="72000" marT="0" marB="0" anchor="ctr">
                    <a:lnT w="0">
                      <a:noFill/>
                    </a:lnT>
                    <a:lnB w="12700">
                      <a:solidFill>
                        <a:schemeClr val="tx1"/>
                      </a:solidFill>
                    </a:lnB>
                  </a:tcPr>
                </a:tc>
                <a:extLst>
                  <a:ext uri="{0D108BD9-81ED-4DB2-BD59-A6C34878D82A}">
                    <a16:rowId xmlns:a16="http://schemas.microsoft.com/office/drawing/2014/main" val="2457665754"/>
                  </a:ext>
                </a:extLst>
              </a:tr>
              <a:tr h="324000">
                <a:tc>
                  <a:txBody>
                    <a:bodyPr/>
                    <a:lstStyle/>
                    <a:p>
                      <a:r>
                        <a:rPr lang="de-CH" sz="1400"/>
                        <a:t>Hours </a:t>
                      </a:r>
                    </a:p>
                  </a:txBody>
                  <a:tcPr marL="0" marR="72000" marT="0" marB="0" anchor="ctr">
                    <a:lnT w="12700">
                      <a:solidFill>
                        <a:schemeClr val="tx1"/>
                      </a:solidFill>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a:t>2,095  (4,6 %)</a:t>
                      </a:r>
                    </a:p>
                  </a:txBody>
                  <a:tcPr marL="0" marR="72000" marT="0" marB="0" anchor="ctr">
                    <a:lnT w="12700">
                      <a:solidFill>
                        <a:schemeClr val="tx1"/>
                      </a:solidFill>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DE" sz="1400" b="1"/>
                        <a:t>5,886  (13,0%)</a:t>
                      </a:r>
                    </a:p>
                  </a:txBody>
                  <a:tcPr marL="0" marR="72000" marT="0" marB="0" anchor="ctr">
                    <a:lnT w="12700">
                      <a:solidFill>
                        <a:schemeClr val="tx1"/>
                      </a:solidFill>
                    </a:lnT>
                    <a:lnB w="63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96018661"/>
                  </a:ext>
                </a:extLst>
              </a:tr>
              <a:tr h="324000">
                <a:tc>
                  <a:txBody>
                    <a:bodyPr/>
                    <a:lstStyle/>
                    <a:p>
                      <a:pPr lvl="0">
                        <a:buNone/>
                      </a:pPr>
                      <a:r>
                        <a:rPr lang="nb-NO" sz="1400" b="0" i="0" u="none" strike="noStrike" noProof="0">
                          <a:solidFill>
                            <a:srgbClr val="000000"/>
                          </a:solidFill>
                          <a:latin typeface="Arial"/>
                        </a:rPr>
                        <a:t>CO2 (kg)</a:t>
                      </a:r>
                      <a:endParaRPr lang="en-US"/>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bg1"/>
                    </a:solidFill>
                  </a:tcPr>
                </a:tc>
                <a:tc>
                  <a:txBody>
                    <a:bodyPr/>
                    <a:lstStyle/>
                    <a:p>
                      <a:pPr lvl="0" algn="r">
                        <a:buNone/>
                      </a:pPr>
                      <a:r>
                        <a:rPr lang="de-DE" sz="1400"/>
                        <a:t>23,448  (2,9%)</a:t>
                      </a:r>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accent2">
                        <a:alpha val="14902"/>
                      </a:schemeClr>
                    </a:solidFill>
                  </a:tcPr>
                </a:tc>
                <a:tc>
                  <a:txBody>
                    <a:bodyPr/>
                    <a:lstStyle/>
                    <a:p>
                      <a:pPr lvl="0" algn="r">
                        <a:buNone/>
                      </a:pPr>
                      <a:r>
                        <a:rPr lang="de-DE" sz="1400" b="1"/>
                        <a:t>65,722  (8,2%)</a:t>
                      </a:r>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accent4">
                        <a:lumMod val="20000"/>
                        <a:lumOff val="80000"/>
                      </a:schemeClr>
                    </a:solidFill>
                  </a:tcPr>
                </a:tc>
                <a:extLst>
                  <a:ext uri="{0D108BD9-81ED-4DB2-BD59-A6C34878D82A}">
                    <a16:rowId xmlns:a16="http://schemas.microsoft.com/office/drawing/2014/main" val="3164454"/>
                  </a:ext>
                </a:extLst>
              </a:tr>
            </a:tbl>
          </a:graphicData>
        </a:graphic>
      </p:graphicFrame>
      <p:sp>
        <p:nvSpPr>
          <p:cNvPr id="7" name="Rectangle 6">
            <a:extLst>
              <a:ext uri="{FF2B5EF4-FFF2-40B4-BE49-F238E27FC236}">
                <a16:creationId xmlns:a16="http://schemas.microsoft.com/office/drawing/2014/main" id="{2118C45F-5E66-1E3D-8D4B-EB40F1458F8F}"/>
              </a:ext>
            </a:extLst>
          </p:cNvPr>
          <p:cNvSpPr/>
          <p:nvPr/>
        </p:nvSpPr>
        <p:spPr>
          <a:xfrm>
            <a:off x="7746060" y="344336"/>
            <a:ext cx="200417" cy="200417"/>
          </a:xfrm>
          <a:prstGeom prst="rect">
            <a:avLst/>
          </a:prstGeom>
          <a:solidFill>
            <a:srgbClr val="AEF8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BCB5EEDF-A7C1-DC5C-7A0C-8BD92FE8A6A2}"/>
              </a:ext>
            </a:extLst>
          </p:cNvPr>
          <p:cNvSpPr/>
          <p:nvPr/>
        </p:nvSpPr>
        <p:spPr>
          <a:xfrm>
            <a:off x="9965566" y="344336"/>
            <a:ext cx="200417" cy="200417"/>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TextBox 3">
            <a:extLst>
              <a:ext uri="{FF2B5EF4-FFF2-40B4-BE49-F238E27FC236}">
                <a16:creationId xmlns:a16="http://schemas.microsoft.com/office/drawing/2014/main" id="{2BFC2960-FFCC-66EA-F1B0-B93AB227E9F1}"/>
              </a:ext>
            </a:extLst>
          </p:cNvPr>
          <p:cNvSpPr txBox="1"/>
          <p:nvPr/>
        </p:nvSpPr>
        <p:spPr>
          <a:xfrm>
            <a:off x="7946477" y="259878"/>
            <a:ext cx="1838965" cy="3693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low congestion </a:t>
            </a:r>
          </a:p>
        </p:txBody>
      </p:sp>
      <p:sp>
        <p:nvSpPr>
          <p:cNvPr id="17" name="TextBox 4">
            <a:extLst>
              <a:ext uri="{FF2B5EF4-FFF2-40B4-BE49-F238E27FC236}">
                <a16:creationId xmlns:a16="http://schemas.microsoft.com/office/drawing/2014/main" id="{17720907-5A4C-8E44-DDFB-0CB7B21FB8E5}"/>
              </a:ext>
            </a:extLst>
          </p:cNvPr>
          <p:cNvSpPr txBox="1"/>
          <p:nvPr/>
        </p:nvSpPr>
        <p:spPr>
          <a:xfrm>
            <a:off x="10168972" y="259878"/>
            <a:ext cx="1864613" cy="3693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high congestion </a:t>
            </a:r>
          </a:p>
        </p:txBody>
      </p:sp>
      <p:pic>
        <p:nvPicPr>
          <p:cNvPr id="10" name="Picture 9" descr="A black text on a white background&#10;&#10;Description automatically generated">
            <a:extLst>
              <a:ext uri="{FF2B5EF4-FFF2-40B4-BE49-F238E27FC236}">
                <a16:creationId xmlns:a16="http://schemas.microsoft.com/office/drawing/2014/main" id="{46AAD681-5CD8-2FD2-85E1-8EC252D3995F}"/>
              </a:ext>
            </a:extLst>
          </p:cNvPr>
          <p:cNvPicPr>
            <a:picLocks noChangeAspect="1"/>
          </p:cNvPicPr>
          <p:nvPr/>
        </p:nvPicPr>
        <p:blipFill>
          <a:blip r:embed="rId3"/>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62002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map of a city&#10;&#10;Description automatically generated">
            <a:extLst>
              <a:ext uri="{FF2B5EF4-FFF2-40B4-BE49-F238E27FC236}">
                <a16:creationId xmlns:a16="http://schemas.microsoft.com/office/drawing/2014/main" id="{F58A8772-E42F-47FC-0647-1F101CD721EF}"/>
              </a:ext>
            </a:extLst>
          </p:cNvPr>
          <p:cNvPicPr>
            <a:picLocks noChangeAspect="1"/>
          </p:cNvPicPr>
          <p:nvPr/>
        </p:nvPicPr>
        <p:blipFill>
          <a:blip r:embed="rId2"/>
          <a:stretch>
            <a:fillRect/>
          </a:stretch>
        </p:blipFill>
        <p:spPr>
          <a:xfrm>
            <a:off x="499898" y="901164"/>
            <a:ext cx="5359138" cy="5359138"/>
          </a:xfrm>
          <a:prstGeom prst="rect">
            <a:avLst/>
          </a:prstGeom>
          <a:ln>
            <a:solidFill>
              <a:schemeClr val="tx1"/>
            </a:solidFill>
          </a:ln>
        </p:spPr>
      </p:pic>
      <p:sp>
        <p:nvSpPr>
          <p:cNvPr id="5" name="Fußzeilenplatzhalter 4">
            <a:extLst>
              <a:ext uri="{FF2B5EF4-FFF2-40B4-BE49-F238E27FC236}">
                <a16:creationId xmlns:a16="http://schemas.microsoft.com/office/drawing/2014/main" id="{29BED435-3CF3-4C2B-B76E-D293C75E3564}"/>
              </a:ext>
            </a:extLst>
          </p:cNvPr>
          <p:cNvSpPr>
            <a:spLocks noGrp="1"/>
          </p:cNvSpPr>
          <p:nvPr>
            <p:ph type="ftr" sz="quarter" idx="11"/>
          </p:nvPr>
        </p:nvSpPr>
        <p:spPr/>
        <p:txBody>
          <a:bodyPr/>
          <a:lstStyle/>
          <a:p>
            <a:r>
              <a:rPr lang="de-DE" err="1">
                <a:cs typeface="Arial"/>
              </a:rPr>
              <a:t>Automatic</a:t>
            </a:r>
            <a:r>
              <a:rPr lang="de-DE">
                <a:cs typeface="Arial"/>
              </a:rPr>
              <a:t> Control Laboratory (IFA)</a:t>
            </a:r>
          </a:p>
        </p:txBody>
      </p:sp>
      <p:sp>
        <p:nvSpPr>
          <p:cNvPr id="4" name="Datumsplatzhalter 3">
            <a:extLst>
              <a:ext uri="{FF2B5EF4-FFF2-40B4-BE49-F238E27FC236}">
                <a16:creationId xmlns:a16="http://schemas.microsoft.com/office/drawing/2014/main" id="{1EDD72CB-F104-4DE7-8E0E-740091A208E7}"/>
              </a:ext>
            </a:extLst>
          </p:cNvPr>
          <p:cNvSpPr>
            <a:spLocks noGrp="1"/>
          </p:cNvSpPr>
          <p:nvPr>
            <p:ph type="dt" sz="half" idx="10"/>
          </p:nvPr>
        </p:nvSpPr>
        <p:spPr/>
        <p:txBody>
          <a:bodyPr/>
          <a:lstStyle/>
          <a:p>
            <a:fld id="{C346C403-2363-42FC-8982-6D08D86AEC82}" type="datetime1">
              <a:rPr lang="de-CH" noProof="0" smtClean="0"/>
              <a:t>19.10.2023</a:t>
            </a:fld>
            <a:endParaRPr lang="de-CH" noProof="0"/>
          </a:p>
        </p:txBody>
      </p:sp>
      <p:sp>
        <p:nvSpPr>
          <p:cNvPr id="6" name="Foliennummernplatzhalter 5">
            <a:extLst>
              <a:ext uri="{FF2B5EF4-FFF2-40B4-BE49-F238E27FC236}">
                <a16:creationId xmlns:a16="http://schemas.microsoft.com/office/drawing/2014/main" id="{5985790D-0071-457D-86B5-CFCB0B92A18F}"/>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sp>
        <p:nvSpPr>
          <p:cNvPr id="8" name="Titel 2">
            <a:extLst>
              <a:ext uri="{FF2B5EF4-FFF2-40B4-BE49-F238E27FC236}">
                <a16:creationId xmlns:a16="http://schemas.microsoft.com/office/drawing/2014/main" id="{DF22A00C-98A7-0604-848F-E188075AF8E5}"/>
              </a:ext>
            </a:extLst>
          </p:cNvPr>
          <p:cNvSpPr>
            <a:spLocks noGrp="1"/>
          </p:cNvSpPr>
          <p:nvPr>
            <p:ph type="title"/>
          </p:nvPr>
        </p:nvSpPr>
        <p:spPr>
          <a:xfrm>
            <a:off x="731837" y="260351"/>
            <a:ext cx="10728325" cy="900000"/>
          </a:xfrm>
        </p:spPr>
        <p:txBody>
          <a:bodyPr anchor="t">
            <a:normAutofit/>
          </a:bodyPr>
          <a:lstStyle/>
          <a:p>
            <a:r>
              <a:rPr lang="de-DE" b="1">
                <a:cs typeface="Arial"/>
              </a:rPr>
              <a:t>Case </a:t>
            </a:r>
            <a:r>
              <a:rPr lang="de-DE" b="1" err="1">
                <a:cs typeface="Arial"/>
              </a:rPr>
              <a:t>studies</a:t>
            </a:r>
            <a:r>
              <a:rPr lang="de-DE" b="1">
                <a:cs typeface="Arial"/>
              </a:rPr>
              <a:t> : </a:t>
            </a:r>
            <a:r>
              <a:rPr lang="de-DE" b="1" err="1">
                <a:cs typeface="Arial"/>
              </a:rPr>
              <a:t>congested</a:t>
            </a:r>
            <a:r>
              <a:rPr lang="de-DE" b="1">
                <a:cs typeface="Arial"/>
              </a:rPr>
              <a:t> </a:t>
            </a:r>
          </a:p>
        </p:txBody>
      </p:sp>
      <p:sp>
        <p:nvSpPr>
          <p:cNvPr id="14" name="Rectangle 13">
            <a:extLst>
              <a:ext uri="{FF2B5EF4-FFF2-40B4-BE49-F238E27FC236}">
                <a16:creationId xmlns:a16="http://schemas.microsoft.com/office/drawing/2014/main" id="{AAF17260-0260-99EA-49EE-D83DE7032FC4}"/>
              </a:ext>
            </a:extLst>
          </p:cNvPr>
          <p:cNvSpPr/>
          <p:nvPr/>
        </p:nvSpPr>
        <p:spPr>
          <a:xfrm>
            <a:off x="500513" y="897547"/>
            <a:ext cx="2321350" cy="385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Congested case</a:t>
            </a:r>
          </a:p>
        </p:txBody>
      </p:sp>
      <p:sp>
        <p:nvSpPr>
          <p:cNvPr id="2" name="Rectangle 1">
            <a:extLst>
              <a:ext uri="{FF2B5EF4-FFF2-40B4-BE49-F238E27FC236}">
                <a16:creationId xmlns:a16="http://schemas.microsoft.com/office/drawing/2014/main" id="{57ED6430-0FF8-B831-8535-8BC3CEF908E1}"/>
              </a:ext>
            </a:extLst>
          </p:cNvPr>
          <p:cNvSpPr/>
          <p:nvPr/>
        </p:nvSpPr>
        <p:spPr>
          <a:xfrm>
            <a:off x="3536153" y="5867737"/>
            <a:ext cx="2321350" cy="385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cs typeface="Arial"/>
              </a:rPr>
              <a:t>16.00 - 21.00</a:t>
            </a:r>
          </a:p>
        </p:txBody>
      </p:sp>
      <p:graphicFrame>
        <p:nvGraphicFramePr>
          <p:cNvPr id="15" name="Tabelle 10">
            <a:extLst>
              <a:ext uri="{FF2B5EF4-FFF2-40B4-BE49-F238E27FC236}">
                <a16:creationId xmlns:a16="http://schemas.microsoft.com/office/drawing/2014/main" id="{5D6C799A-AE32-5E2F-4EF3-D549DB9BAA09}"/>
              </a:ext>
            </a:extLst>
          </p:cNvPr>
          <p:cNvGraphicFramePr>
            <a:graphicFrameLocks/>
          </p:cNvGraphicFramePr>
          <p:nvPr>
            <p:extLst>
              <p:ext uri="{D42A27DB-BD31-4B8C-83A1-F6EECF244321}">
                <p14:modId xmlns:p14="http://schemas.microsoft.com/office/powerpoint/2010/main" val="2874143409"/>
              </p:ext>
            </p:extLst>
          </p:nvPr>
        </p:nvGraphicFramePr>
        <p:xfrm>
          <a:off x="6094264" y="1279996"/>
          <a:ext cx="5818548" cy="1296000"/>
        </p:xfrm>
        <a:graphic>
          <a:graphicData uri="http://schemas.openxmlformats.org/drawingml/2006/table">
            <a:tbl>
              <a:tblPr firstRow="1" bandRow="1">
                <a:tableStyleId>{9D7B26C5-4107-4FEC-AEDC-1716B250A1EF}</a:tableStyleId>
              </a:tblPr>
              <a:tblGrid>
                <a:gridCol w="2797380">
                  <a:extLst>
                    <a:ext uri="{9D8B030D-6E8A-4147-A177-3AD203B41FA5}">
                      <a16:colId xmlns:a16="http://schemas.microsoft.com/office/drawing/2014/main" val="4203801519"/>
                    </a:ext>
                  </a:extLst>
                </a:gridCol>
                <a:gridCol w="1007056">
                  <a:extLst>
                    <a:ext uri="{9D8B030D-6E8A-4147-A177-3AD203B41FA5}">
                      <a16:colId xmlns:a16="http://schemas.microsoft.com/office/drawing/2014/main" val="740495432"/>
                    </a:ext>
                  </a:extLst>
                </a:gridCol>
                <a:gridCol w="1007056">
                  <a:extLst>
                    <a:ext uri="{9D8B030D-6E8A-4147-A177-3AD203B41FA5}">
                      <a16:colId xmlns:a16="http://schemas.microsoft.com/office/drawing/2014/main" val="3595204828"/>
                    </a:ext>
                  </a:extLst>
                </a:gridCol>
                <a:gridCol w="1007056">
                  <a:extLst>
                    <a:ext uri="{9D8B030D-6E8A-4147-A177-3AD203B41FA5}">
                      <a16:colId xmlns:a16="http://schemas.microsoft.com/office/drawing/2014/main" val="3488753729"/>
                    </a:ext>
                  </a:extLst>
                </a:gridCol>
              </a:tblGrid>
              <a:tr h="324000">
                <a:tc>
                  <a:txBody>
                    <a:bodyPr/>
                    <a:lstStyle/>
                    <a:p>
                      <a:pPr lvl="0">
                        <a:buNone/>
                      </a:pPr>
                      <a:r>
                        <a:rPr lang="de-DE" sz="1400"/>
                        <a:t>Controller</a:t>
                      </a:r>
                      <a:endParaRPr lang="en-US"/>
                    </a:p>
                  </a:txBody>
                  <a:tcPr marL="0" marR="72000" marT="0" marB="0" anchor="ctr">
                    <a:lnT w="0">
                      <a:noFill/>
                    </a:lnT>
                    <a:lnB w="12700">
                      <a:solidFill>
                        <a:schemeClr val="tx1"/>
                      </a:solidFill>
                    </a:lnB>
                  </a:tcPr>
                </a:tc>
                <a:tc>
                  <a:txBody>
                    <a:bodyPr/>
                    <a:lstStyle/>
                    <a:p>
                      <a:pPr lvl="0" algn="r">
                        <a:buNone/>
                      </a:pPr>
                      <a:r>
                        <a:rPr lang="de-DE" sz="1400" err="1"/>
                        <a:t>NoControl</a:t>
                      </a:r>
                      <a:endParaRPr lang="en-US" err="1"/>
                    </a:p>
                  </a:txBody>
                  <a:tcPr marL="0" marR="72000" marT="0" marB="0" anchor="ctr">
                    <a:lnT w="0">
                      <a:noFill/>
                    </a:lnT>
                    <a:lnB w="12700">
                      <a:solidFill>
                        <a:schemeClr val="tx1"/>
                      </a:solidFill>
                    </a:lnB>
                  </a:tcPr>
                </a:tc>
                <a:tc>
                  <a:txBody>
                    <a:bodyPr/>
                    <a:lstStyle/>
                    <a:p>
                      <a:pPr lvl="0" algn="r">
                        <a:buNone/>
                      </a:pPr>
                      <a:r>
                        <a:rPr lang="de-DE" sz="1400"/>
                        <a:t>MPC</a:t>
                      </a:r>
                    </a:p>
                  </a:txBody>
                  <a:tcPr marL="0" marR="72000" marT="0" marB="0" anchor="ctr">
                    <a:lnT w="0">
                      <a:noFill/>
                    </a:lnT>
                    <a:lnB w="12700">
                      <a:solidFill>
                        <a:schemeClr val="tx1"/>
                      </a:solidFill>
                    </a:lnB>
                  </a:tcPr>
                </a:tc>
                <a:tc>
                  <a:txBody>
                    <a:bodyPr/>
                    <a:lstStyle/>
                    <a:p>
                      <a:pPr lvl="0" algn="r">
                        <a:buNone/>
                      </a:pPr>
                      <a:r>
                        <a:rPr lang="de-DE" sz="1400" err="1"/>
                        <a:t>DeePC</a:t>
                      </a:r>
                    </a:p>
                  </a:txBody>
                  <a:tcPr marL="0" marR="72000" marT="0" marB="0" anchor="ctr">
                    <a:lnT w="0">
                      <a:noFill/>
                    </a:lnT>
                    <a:lnB w="12700">
                      <a:solidFill>
                        <a:schemeClr val="tx1"/>
                      </a:solidFill>
                    </a:lnB>
                  </a:tcPr>
                </a:tc>
                <a:extLst>
                  <a:ext uri="{0D108BD9-81ED-4DB2-BD59-A6C34878D82A}">
                    <a16:rowId xmlns:a16="http://schemas.microsoft.com/office/drawing/2014/main" val="2457665754"/>
                  </a:ext>
                </a:extLst>
              </a:tr>
              <a:tr h="324000">
                <a:tc>
                  <a:txBody>
                    <a:bodyPr/>
                    <a:lstStyle/>
                    <a:p>
                      <a:r>
                        <a:rPr lang="de-DE" sz="1400"/>
                        <a:t>Travel Time (min.)</a:t>
                      </a:r>
                    </a:p>
                  </a:txBody>
                  <a:tcPr marL="0" marR="7200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a:t>86.8</a:t>
                      </a:r>
                    </a:p>
                  </a:txBody>
                  <a:tcPr marL="0" marR="7200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DE" sz="1400"/>
                        <a:t>85.1</a:t>
                      </a:r>
                    </a:p>
                  </a:txBody>
                  <a:tcPr marL="0" marR="72000" marT="0" marB="0" anchor="ctr">
                    <a:lnT w="12700">
                      <a:solidFill>
                        <a:schemeClr val="tx1"/>
                      </a:solidFill>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DE" sz="1400" b="1"/>
                        <a:t>84.0</a:t>
                      </a:r>
                    </a:p>
                  </a:txBody>
                  <a:tcPr marL="0" marR="72000" marT="0" marB="0" anchor="ctr">
                    <a:lnT w="12700">
                      <a:solidFill>
                        <a:schemeClr val="tx1"/>
                      </a:solidFill>
                    </a:lnT>
                    <a:lnB w="63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1457593"/>
                  </a:ext>
                </a:extLst>
              </a:tr>
              <a:tr h="324000">
                <a:tc>
                  <a:txBody>
                    <a:bodyPr/>
                    <a:lstStyle/>
                    <a:p>
                      <a:r>
                        <a:rPr lang="de-CH" sz="1400"/>
                        <a:t>Waiting Time (min.)</a:t>
                      </a: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a:t>60.7</a:t>
                      </a: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DE" sz="1400"/>
                        <a:t>59.7</a:t>
                      </a: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DE" sz="1400" b="1"/>
                        <a:t>59.2</a:t>
                      </a: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96018661"/>
                  </a:ext>
                </a:extLst>
              </a:tr>
              <a:tr h="324000">
                <a:tc>
                  <a:txBody>
                    <a:bodyPr/>
                    <a:lstStyle/>
                    <a:p>
                      <a:pPr lvl="0">
                        <a:buNone/>
                      </a:pPr>
                      <a:r>
                        <a:rPr lang="nb-NO" sz="1400" b="0" i="0" u="none" strike="noStrike" noProof="0">
                          <a:solidFill>
                            <a:srgbClr val="000000"/>
                          </a:solidFill>
                          <a:latin typeface="Arial"/>
                        </a:rPr>
                        <a:t>CO2 </a:t>
                      </a:r>
                      <a:r>
                        <a:rPr lang="nb-NO" sz="1400" b="0" i="0" u="none" strike="noStrike" noProof="0" err="1">
                          <a:solidFill>
                            <a:srgbClr val="000000"/>
                          </a:solidFill>
                          <a:latin typeface="Arial"/>
                        </a:rPr>
                        <a:t>Emissions</a:t>
                      </a:r>
                      <a:r>
                        <a:rPr lang="nb-NO" sz="1400" b="0" i="0" u="none" strike="noStrike" noProof="0">
                          <a:solidFill>
                            <a:srgbClr val="000000"/>
                          </a:solidFill>
                          <a:latin typeface="Arial"/>
                        </a:rPr>
                        <a:t> (kg)</a:t>
                      </a:r>
                      <a:endParaRPr lang="en-US"/>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bg1"/>
                    </a:solidFill>
                  </a:tcPr>
                </a:tc>
                <a:tc>
                  <a:txBody>
                    <a:bodyPr/>
                    <a:lstStyle/>
                    <a:p>
                      <a:pPr lvl="0" algn="r">
                        <a:buNone/>
                      </a:pPr>
                      <a:r>
                        <a:rPr lang="de-DE" sz="1400"/>
                        <a:t>13.680</a:t>
                      </a:r>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accent2">
                        <a:alpha val="14902"/>
                      </a:schemeClr>
                    </a:solidFill>
                  </a:tcPr>
                </a:tc>
                <a:tc>
                  <a:txBody>
                    <a:bodyPr/>
                    <a:lstStyle/>
                    <a:p>
                      <a:pPr lvl="0" algn="r">
                        <a:buNone/>
                      </a:pPr>
                      <a:r>
                        <a:rPr lang="de-DE" sz="1400"/>
                        <a:t>13.414</a:t>
                      </a:r>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accent2">
                        <a:alpha val="14902"/>
                      </a:schemeClr>
                    </a:solidFill>
                  </a:tcPr>
                </a:tc>
                <a:tc>
                  <a:txBody>
                    <a:bodyPr/>
                    <a:lstStyle/>
                    <a:p>
                      <a:pPr lvl="0" algn="r">
                        <a:buNone/>
                      </a:pPr>
                      <a:r>
                        <a:rPr lang="de-DE" sz="1400" b="1"/>
                        <a:t>13.239</a:t>
                      </a:r>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accent4">
                        <a:lumMod val="20000"/>
                        <a:lumOff val="80000"/>
                      </a:schemeClr>
                    </a:solidFill>
                  </a:tcPr>
                </a:tc>
                <a:extLst>
                  <a:ext uri="{0D108BD9-81ED-4DB2-BD59-A6C34878D82A}">
                    <a16:rowId xmlns:a16="http://schemas.microsoft.com/office/drawing/2014/main" val="3164454"/>
                  </a:ext>
                </a:extLst>
              </a:tr>
            </a:tbl>
          </a:graphicData>
        </a:graphic>
      </p:graphicFrame>
      <p:graphicFrame>
        <p:nvGraphicFramePr>
          <p:cNvPr id="17" name="Tabelle 10">
            <a:extLst>
              <a:ext uri="{FF2B5EF4-FFF2-40B4-BE49-F238E27FC236}">
                <a16:creationId xmlns:a16="http://schemas.microsoft.com/office/drawing/2014/main" id="{948E4969-B759-889D-B343-F529A1651CC8}"/>
              </a:ext>
            </a:extLst>
          </p:cNvPr>
          <p:cNvGraphicFramePr>
            <a:graphicFrameLocks/>
          </p:cNvGraphicFramePr>
          <p:nvPr>
            <p:extLst>
              <p:ext uri="{D42A27DB-BD31-4B8C-83A1-F6EECF244321}">
                <p14:modId xmlns:p14="http://schemas.microsoft.com/office/powerpoint/2010/main" val="4067428369"/>
              </p:ext>
            </p:extLst>
          </p:nvPr>
        </p:nvGraphicFramePr>
        <p:xfrm>
          <a:off x="6094563" y="3430047"/>
          <a:ext cx="4028160" cy="972000"/>
        </p:xfrm>
        <a:graphic>
          <a:graphicData uri="http://schemas.openxmlformats.org/drawingml/2006/table">
            <a:tbl>
              <a:tblPr firstRow="1" bandRow="1">
                <a:tableStyleId>{9D7B26C5-4107-4FEC-AEDC-1716B250A1EF}</a:tableStyleId>
              </a:tblPr>
              <a:tblGrid>
                <a:gridCol w="1284960">
                  <a:extLst>
                    <a:ext uri="{9D8B030D-6E8A-4147-A177-3AD203B41FA5}">
                      <a16:colId xmlns:a16="http://schemas.microsoft.com/office/drawing/2014/main" val="4203801519"/>
                    </a:ext>
                  </a:extLst>
                </a:gridCol>
                <a:gridCol w="1371600">
                  <a:extLst>
                    <a:ext uri="{9D8B030D-6E8A-4147-A177-3AD203B41FA5}">
                      <a16:colId xmlns:a16="http://schemas.microsoft.com/office/drawing/2014/main" val="3595204828"/>
                    </a:ext>
                  </a:extLst>
                </a:gridCol>
                <a:gridCol w="1371600">
                  <a:extLst>
                    <a:ext uri="{9D8B030D-6E8A-4147-A177-3AD203B41FA5}">
                      <a16:colId xmlns:a16="http://schemas.microsoft.com/office/drawing/2014/main" val="3488753729"/>
                    </a:ext>
                  </a:extLst>
                </a:gridCol>
              </a:tblGrid>
              <a:tr h="324000">
                <a:tc>
                  <a:txBody>
                    <a:bodyPr/>
                    <a:lstStyle/>
                    <a:p>
                      <a:pPr lvl="0">
                        <a:buNone/>
                      </a:pPr>
                      <a:r>
                        <a:rPr lang="de-DE" sz="1400"/>
                        <a:t>Totals</a:t>
                      </a:r>
                    </a:p>
                  </a:txBody>
                  <a:tcPr marL="0" marR="72000" marT="0" marB="0" anchor="ctr">
                    <a:lnT w="0">
                      <a:noFill/>
                    </a:lnT>
                    <a:lnB w="12700">
                      <a:solidFill>
                        <a:schemeClr val="tx1"/>
                      </a:solidFill>
                    </a:lnB>
                  </a:tcPr>
                </a:tc>
                <a:tc>
                  <a:txBody>
                    <a:bodyPr/>
                    <a:lstStyle/>
                    <a:p>
                      <a:pPr lvl="0" algn="r">
                        <a:buNone/>
                      </a:pPr>
                      <a:r>
                        <a:rPr lang="de-DE" sz="1400"/>
                        <a:t>MPC</a:t>
                      </a:r>
                    </a:p>
                  </a:txBody>
                  <a:tcPr marL="0" marR="72000" marT="0" marB="0" anchor="ctr">
                    <a:lnT w="0">
                      <a:noFill/>
                    </a:lnT>
                    <a:lnB w="12700">
                      <a:solidFill>
                        <a:schemeClr val="tx1"/>
                      </a:solidFill>
                    </a:lnB>
                  </a:tcPr>
                </a:tc>
                <a:tc>
                  <a:txBody>
                    <a:bodyPr/>
                    <a:lstStyle/>
                    <a:p>
                      <a:pPr lvl="0" algn="r">
                        <a:buNone/>
                      </a:pPr>
                      <a:r>
                        <a:rPr lang="de-DE" sz="1400" err="1"/>
                        <a:t>DeePC</a:t>
                      </a:r>
                    </a:p>
                  </a:txBody>
                  <a:tcPr marL="0" marR="72000" marT="0" marB="0" anchor="ctr">
                    <a:lnT w="0">
                      <a:noFill/>
                    </a:lnT>
                    <a:lnB w="12700">
                      <a:solidFill>
                        <a:schemeClr val="tx1"/>
                      </a:solidFill>
                    </a:lnB>
                  </a:tcPr>
                </a:tc>
                <a:extLst>
                  <a:ext uri="{0D108BD9-81ED-4DB2-BD59-A6C34878D82A}">
                    <a16:rowId xmlns:a16="http://schemas.microsoft.com/office/drawing/2014/main" val="2457665754"/>
                  </a:ext>
                </a:extLst>
              </a:tr>
              <a:tr h="324000">
                <a:tc>
                  <a:txBody>
                    <a:bodyPr/>
                    <a:lstStyle/>
                    <a:p>
                      <a:r>
                        <a:rPr lang="de-CH" sz="1400"/>
                        <a:t>Hours </a:t>
                      </a:r>
                    </a:p>
                  </a:txBody>
                  <a:tcPr marL="0" marR="72000" marT="0" marB="0" anchor="ctr">
                    <a:lnT w="12700">
                      <a:solidFill>
                        <a:schemeClr val="tx1"/>
                      </a:solidFill>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a:t>2,781  (1,3 %)</a:t>
                      </a:r>
                    </a:p>
                  </a:txBody>
                  <a:tcPr marL="0" marR="72000" marT="0" marB="0" anchor="ctr">
                    <a:lnT w="12700">
                      <a:solidFill>
                        <a:schemeClr val="tx1"/>
                      </a:solidFill>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DE" sz="1400" b="1"/>
                        <a:t>6,286  (3,1%)</a:t>
                      </a:r>
                    </a:p>
                  </a:txBody>
                  <a:tcPr marL="0" marR="72000" marT="0" marB="0" anchor="ctr">
                    <a:lnT w="12700">
                      <a:solidFill>
                        <a:schemeClr val="tx1"/>
                      </a:solidFill>
                    </a:lnT>
                    <a:lnB w="63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96018661"/>
                  </a:ext>
                </a:extLst>
              </a:tr>
              <a:tr h="324000">
                <a:tc>
                  <a:txBody>
                    <a:bodyPr/>
                    <a:lstStyle/>
                    <a:p>
                      <a:pPr lvl="0">
                        <a:buNone/>
                      </a:pPr>
                      <a:r>
                        <a:rPr lang="nb-NO" sz="1400" b="0" i="0" u="none" strike="noStrike" noProof="0">
                          <a:solidFill>
                            <a:srgbClr val="000000"/>
                          </a:solidFill>
                          <a:latin typeface="Arial"/>
                        </a:rPr>
                        <a:t>CO2 (kg)</a:t>
                      </a:r>
                      <a:endParaRPr lang="en-US"/>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bg1"/>
                    </a:solidFill>
                  </a:tcPr>
                </a:tc>
                <a:tc>
                  <a:txBody>
                    <a:bodyPr/>
                    <a:lstStyle/>
                    <a:p>
                      <a:pPr lvl="0" algn="r">
                        <a:buNone/>
                      </a:pPr>
                      <a:r>
                        <a:rPr lang="de-DE" sz="1400"/>
                        <a:t>48,654  (1,7%)</a:t>
                      </a:r>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accent2">
                        <a:alpha val="14902"/>
                      </a:schemeClr>
                    </a:solidFill>
                  </a:tcPr>
                </a:tc>
                <a:tc>
                  <a:txBody>
                    <a:bodyPr/>
                    <a:lstStyle/>
                    <a:p>
                      <a:pPr lvl="0" algn="r">
                        <a:buNone/>
                      </a:pPr>
                      <a:r>
                        <a:rPr lang="de-DE" sz="1400" b="1"/>
                        <a:t>83,406  (2,9%)</a:t>
                      </a:r>
                    </a:p>
                  </a:txBody>
                  <a:tcPr marL="0" marR="72000" marT="0" marB="0" anchor="ctr">
                    <a:lnT w="6350" cap="flat" cmpd="sng" algn="ctr">
                      <a:solidFill>
                        <a:schemeClr val="tx1"/>
                      </a:solidFill>
                      <a:prstDash val="solid"/>
                      <a:round/>
                      <a:headEnd type="none" w="med" len="med"/>
                      <a:tailEnd type="none" w="med" len="med"/>
                    </a:lnT>
                    <a:lnB w="6350">
                      <a:solidFill>
                        <a:schemeClr val="tx1"/>
                      </a:solidFill>
                    </a:lnB>
                    <a:solidFill>
                      <a:schemeClr val="accent4">
                        <a:lumMod val="20000"/>
                        <a:lumOff val="80000"/>
                      </a:schemeClr>
                    </a:solidFill>
                  </a:tcPr>
                </a:tc>
                <a:extLst>
                  <a:ext uri="{0D108BD9-81ED-4DB2-BD59-A6C34878D82A}">
                    <a16:rowId xmlns:a16="http://schemas.microsoft.com/office/drawing/2014/main" val="3164454"/>
                  </a:ext>
                </a:extLst>
              </a:tr>
            </a:tbl>
          </a:graphicData>
        </a:graphic>
      </p:graphicFrame>
      <p:pic>
        <p:nvPicPr>
          <p:cNvPr id="19" name="Picture 18" descr="A child with braids holding her hands together&#10;&#10;Description automatically generated">
            <a:extLst>
              <a:ext uri="{FF2B5EF4-FFF2-40B4-BE49-F238E27FC236}">
                <a16:creationId xmlns:a16="http://schemas.microsoft.com/office/drawing/2014/main" id="{D68E9A88-C01C-E1A1-A0BA-1BB62581A398}"/>
              </a:ext>
            </a:extLst>
          </p:cNvPr>
          <p:cNvPicPr>
            <a:picLocks noChangeAspect="1"/>
          </p:cNvPicPr>
          <p:nvPr/>
        </p:nvPicPr>
        <p:blipFill>
          <a:blip r:embed="rId3"/>
          <a:stretch>
            <a:fillRect/>
          </a:stretch>
        </p:blipFill>
        <p:spPr>
          <a:xfrm>
            <a:off x="7764438" y="4671002"/>
            <a:ext cx="2479584" cy="1663263"/>
          </a:xfrm>
          <a:prstGeom prst="rect">
            <a:avLst/>
          </a:prstGeom>
        </p:spPr>
      </p:pic>
      <p:sp>
        <p:nvSpPr>
          <p:cNvPr id="7" name="Rectangle 6">
            <a:extLst>
              <a:ext uri="{FF2B5EF4-FFF2-40B4-BE49-F238E27FC236}">
                <a16:creationId xmlns:a16="http://schemas.microsoft.com/office/drawing/2014/main" id="{AC739882-3EF7-7B45-1FD7-AA66ADD1C142}"/>
              </a:ext>
            </a:extLst>
          </p:cNvPr>
          <p:cNvSpPr/>
          <p:nvPr/>
        </p:nvSpPr>
        <p:spPr>
          <a:xfrm>
            <a:off x="7746060" y="344336"/>
            <a:ext cx="200417" cy="200417"/>
          </a:xfrm>
          <a:prstGeom prst="rect">
            <a:avLst/>
          </a:prstGeom>
          <a:solidFill>
            <a:srgbClr val="AEF8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03D0F596-7BBB-5FC4-C112-7D13C8142D8E}"/>
              </a:ext>
            </a:extLst>
          </p:cNvPr>
          <p:cNvSpPr/>
          <p:nvPr/>
        </p:nvSpPr>
        <p:spPr>
          <a:xfrm>
            <a:off x="9965566" y="344336"/>
            <a:ext cx="200417" cy="200417"/>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extBox 3">
            <a:extLst>
              <a:ext uri="{FF2B5EF4-FFF2-40B4-BE49-F238E27FC236}">
                <a16:creationId xmlns:a16="http://schemas.microsoft.com/office/drawing/2014/main" id="{38C4FD9A-48DC-B4AC-B4C3-568AED083668}"/>
              </a:ext>
            </a:extLst>
          </p:cNvPr>
          <p:cNvSpPr txBox="1"/>
          <p:nvPr/>
        </p:nvSpPr>
        <p:spPr>
          <a:xfrm>
            <a:off x="7946477" y="259878"/>
            <a:ext cx="1838965" cy="3693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low congestion </a:t>
            </a:r>
          </a:p>
        </p:txBody>
      </p:sp>
      <p:sp>
        <p:nvSpPr>
          <p:cNvPr id="18" name="TextBox 4">
            <a:extLst>
              <a:ext uri="{FF2B5EF4-FFF2-40B4-BE49-F238E27FC236}">
                <a16:creationId xmlns:a16="http://schemas.microsoft.com/office/drawing/2014/main" id="{5EC22632-68C7-EF4B-D0B8-268F4F2DE2B1}"/>
              </a:ext>
            </a:extLst>
          </p:cNvPr>
          <p:cNvSpPr txBox="1"/>
          <p:nvPr/>
        </p:nvSpPr>
        <p:spPr>
          <a:xfrm>
            <a:off x="10168972" y="259878"/>
            <a:ext cx="1864613" cy="3693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high congestion </a:t>
            </a:r>
          </a:p>
        </p:txBody>
      </p:sp>
      <p:pic>
        <p:nvPicPr>
          <p:cNvPr id="9" name="Picture 8" descr="A black text on a white background&#10;&#10;Description automatically generated">
            <a:extLst>
              <a:ext uri="{FF2B5EF4-FFF2-40B4-BE49-F238E27FC236}">
                <a16:creationId xmlns:a16="http://schemas.microsoft.com/office/drawing/2014/main" id="{1A6CB65F-F7B0-727F-C50D-D443102B3993}"/>
              </a:ext>
            </a:extLst>
          </p:cNvPr>
          <p:cNvPicPr>
            <a:picLocks noChangeAspect="1"/>
          </p:cNvPicPr>
          <p:nvPr/>
        </p:nvPicPr>
        <p:blipFill>
          <a:blip r:embed="rId4"/>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222107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556F25-4ADC-E9C8-1D8C-E750FD9C61E2}"/>
              </a:ext>
            </a:extLst>
          </p:cNvPr>
          <p:cNvSpPr>
            <a:spLocks noGrp="1"/>
          </p:cNvSpPr>
          <p:nvPr>
            <p:ph type="dt" sz="half" idx="10"/>
          </p:nvPr>
        </p:nvSpPr>
        <p:spPr/>
        <p:txBody>
          <a:bodyPr/>
          <a:lstStyle/>
          <a:p>
            <a:fld id="{0F7782B2-018B-4FD3-AD95-2F64EDE0E9D6}" type="datetime1">
              <a:rPr lang="de-CH" noProof="0" smtClean="0"/>
              <a:t>19.10.2023</a:t>
            </a:fld>
            <a:endParaRPr lang="de-CH" noProof="0"/>
          </a:p>
        </p:txBody>
      </p:sp>
      <p:sp>
        <p:nvSpPr>
          <p:cNvPr id="5" name="Footer Placeholder 4">
            <a:extLst>
              <a:ext uri="{FF2B5EF4-FFF2-40B4-BE49-F238E27FC236}">
                <a16:creationId xmlns:a16="http://schemas.microsoft.com/office/drawing/2014/main" id="{E53DF8E0-320C-6C96-687F-521257451294}"/>
              </a:ext>
            </a:extLst>
          </p:cNvPr>
          <p:cNvSpPr>
            <a:spLocks noGrp="1"/>
          </p:cNvSpPr>
          <p:nvPr>
            <p:ph type="ftr" sz="quarter" idx="11"/>
          </p:nvPr>
        </p:nvSpPr>
        <p:spPr/>
        <p:txBody>
          <a:bodyPr/>
          <a:lstStyle/>
          <a:p>
            <a:r>
              <a:rPr lang="de-DE" dirty="0" err="1"/>
              <a:t>Automatic</a:t>
            </a:r>
            <a:r>
              <a:rPr lang="de-DE" dirty="0"/>
              <a:t> Control Laboratory  (IFA)</a:t>
            </a:r>
            <a:endParaRPr lang="de-DE" noProof="0" dirty="0">
              <a:cs typeface="Arial"/>
            </a:endParaRPr>
          </a:p>
        </p:txBody>
      </p:sp>
      <p:sp>
        <p:nvSpPr>
          <p:cNvPr id="6" name="Slide Number Placeholder 5">
            <a:extLst>
              <a:ext uri="{FF2B5EF4-FFF2-40B4-BE49-F238E27FC236}">
                <a16:creationId xmlns:a16="http://schemas.microsoft.com/office/drawing/2014/main" id="{59F6B05C-A5EC-1679-F125-D49B7F420354}"/>
              </a:ext>
            </a:extLst>
          </p:cNvPr>
          <p:cNvSpPr>
            <a:spLocks noGrp="1"/>
          </p:cNvSpPr>
          <p:nvPr>
            <p:ph type="sldNum" sz="quarter" idx="12"/>
          </p:nvPr>
        </p:nvSpPr>
        <p:spPr/>
        <p:txBody>
          <a:bodyPr/>
          <a:lstStyle/>
          <a:p>
            <a:fld id="{5ACA52AF-F19D-405C-AD5F-7D94B96A5CC3}" type="slidenum">
              <a:rPr lang="de-CH" noProof="0" smtClean="0"/>
              <a:t>18</a:t>
            </a:fld>
            <a:endParaRPr lang="de-CH" noProof="0"/>
          </a:p>
        </p:txBody>
      </p:sp>
      <p:sp>
        <p:nvSpPr>
          <p:cNvPr id="9" name="Titel 2">
            <a:extLst>
              <a:ext uri="{FF2B5EF4-FFF2-40B4-BE49-F238E27FC236}">
                <a16:creationId xmlns:a16="http://schemas.microsoft.com/office/drawing/2014/main" id="{9550241F-8F0F-2FA8-9D9C-731A63CD569A}"/>
              </a:ext>
            </a:extLst>
          </p:cNvPr>
          <p:cNvSpPr>
            <a:spLocks noGrp="1"/>
          </p:cNvSpPr>
          <p:nvPr>
            <p:ph type="title"/>
          </p:nvPr>
        </p:nvSpPr>
        <p:spPr>
          <a:xfrm>
            <a:off x="731837" y="260351"/>
            <a:ext cx="10728325" cy="900000"/>
          </a:xfrm>
        </p:spPr>
        <p:txBody>
          <a:bodyPr anchor="t">
            <a:normAutofit/>
          </a:bodyPr>
          <a:lstStyle/>
          <a:p>
            <a:r>
              <a:rPr lang="de-DE" b="1" err="1">
                <a:cs typeface="Arial"/>
              </a:rPr>
              <a:t>What's</a:t>
            </a:r>
            <a:r>
              <a:rPr lang="de-DE" b="1">
                <a:cs typeface="Arial"/>
              </a:rPr>
              <a:t> </a:t>
            </a:r>
            <a:r>
              <a:rPr lang="de-DE" b="1" err="1">
                <a:cs typeface="Arial"/>
              </a:rPr>
              <a:t>happening</a:t>
            </a:r>
            <a:r>
              <a:rPr lang="de-DE" b="1">
                <a:cs typeface="Arial"/>
              </a:rPr>
              <a:t> </a:t>
            </a:r>
            <a:r>
              <a:rPr lang="de-DE" b="1" err="1">
                <a:cs typeface="Arial"/>
              </a:rPr>
              <a:t>under</a:t>
            </a:r>
            <a:r>
              <a:rPr lang="de-DE" b="1">
                <a:cs typeface="Arial"/>
              </a:rPr>
              <a:t> </a:t>
            </a:r>
            <a:r>
              <a:rPr lang="de-DE" b="1" err="1">
                <a:cs typeface="Arial"/>
              </a:rPr>
              <a:t>control</a:t>
            </a:r>
            <a:r>
              <a:rPr lang="de-DE" b="1">
                <a:cs typeface="Arial"/>
              </a:rPr>
              <a:t>?</a:t>
            </a:r>
          </a:p>
        </p:txBody>
      </p:sp>
      <p:pic>
        <p:nvPicPr>
          <p:cNvPr id="2" name="Picture 1" descr="A graph with blue and orange lines&#10;&#10;Description automatically generated">
            <a:extLst>
              <a:ext uri="{FF2B5EF4-FFF2-40B4-BE49-F238E27FC236}">
                <a16:creationId xmlns:a16="http://schemas.microsoft.com/office/drawing/2014/main" id="{3B38C736-AB17-AF55-700C-4BD87B603B1C}"/>
              </a:ext>
            </a:extLst>
          </p:cNvPr>
          <p:cNvPicPr>
            <a:picLocks noChangeAspect="1"/>
          </p:cNvPicPr>
          <p:nvPr/>
        </p:nvPicPr>
        <p:blipFill rotWithShape="1">
          <a:blip r:embed="rId2"/>
          <a:srcRect l="3388" t="7900" r="8014" b="-208"/>
          <a:stretch/>
        </p:blipFill>
        <p:spPr>
          <a:xfrm>
            <a:off x="2573" y="1154954"/>
            <a:ext cx="6084610" cy="3564038"/>
          </a:xfrm>
          <a:prstGeom prst="rect">
            <a:avLst/>
          </a:prstGeom>
        </p:spPr>
      </p:pic>
      <p:pic>
        <p:nvPicPr>
          <p:cNvPr id="3" name="Picture 2" descr="A graph with numbers and lines&#10;&#10;Description automatically generated">
            <a:extLst>
              <a:ext uri="{FF2B5EF4-FFF2-40B4-BE49-F238E27FC236}">
                <a16:creationId xmlns:a16="http://schemas.microsoft.com/office/drawing/2014/main" id="{340D46A6-9F24-3080-49FC-39363F80D7A5}"/>
              </a:ext>
            </a:extLst>
          </p:cNvPr>
          <p:cNvPicPr>
            <a:picLocks noChangeAspect="1"/>
          </p:cNvPicPr>
          <p:nvPr/>
        </p:nvPicPr>
        <p:blipFill rotWithShape="1">
          <a:blip r:embed="rId3"/>
          <a:srcRect l="4556" t="8299" r="6883" b="207"/>
          <a:stretch/>
        </p:blipFill>
        <p:spPr>
          <a:xfrm>
            <a:off x="6103122" y="1159024"/>
            <a:ext cx="6089459" cy="3536130"/>
          </a:xfrm>
          <a:prstGeom prst="rect">
            <a:avLst/>
          </a:prstGeom>
        </p:spPr>
      </p:pic>
      <p:cxnSp>
        <p:nvCxnSpPr>
          <p:cNvPr id="7" name="Straight Arrow Connector 6">
            <a:extLst>
              <a:ext uri="{FF2B5EF4-FFF2-40B4-BE49-F238E27FC236}">
                <a16:creationId xmlns:a16="http://schemas.microsoft.com/office/drawing/2014/main" id="{1DAF0EE2-395D-6492-C163-AEB622F4A729}"/>
              </a:ext>
            </a:extLst>
          </p:cNvPr>
          <p:cNvCxnSpPr/>
          <p:nvPr/>
        </p:nvCxnSpPr>
        <p:spPr>
          <a:xfrm flipV="1">
            <a:off x="732090" y="4690931"/>
            <a:ext cx="1932773" cy="4273"/>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7AFF0E-97EC-23F3-9B84-CC1E98034B26}"/>
              </a:ext>
            </a:extLst>
          </p:cNvPr>
          <p:cNvCxnSpPr>
            <a:cxnSpLocks/>
          </p:cNvCxnSpPr>
          <p:nvPr/>
        </p:nvCxnSpPr>
        <p:spPr>
          <a:xfrm flipV="1">
            <a:off x="3623416" y="4690930"/>
            <a:ext cx="1932773" cy="4273"/>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6A922E-FFA7-16D4-201C-391EAE9152E1}"/>
              </a:ext>
            </a:extLst>
          </p:cNvPr>
          <p:cNvCxnSpPr>
            <a:cxnSpLocks/>
          </p:cNvCxnSpPr>
          <p:nvPr/>
        </p:nvCxnSpPr>
        <p:spPr>
          <a:xfrm flipV="1">
            <a:off x="6799603" y="4690930"/>
            <a:ext cx="1932773" cy="4273"/>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AE1644-CC45-C8BA-82BD-1075F6E9D7EF}"/>
              </a:ext>
            </a:extLst>
          </p:cNvPr>
          <p:cNvCxnSpPr>
            <a:cxnSpLocks/>
          </p:cNvCxnSpPr>
          <p:nvPr/>
        </p:nvCxnSpPr>
        <p:spPr>
          <a:xfrm flipV="1">
            <a:off x="9698051" y="4683809"/>
            <a:ext cx="1932773" cy="4273"/>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Picture 12" descr="A black text on a white background&#10;&#10;Description automatically generated">
            <a:extLst>
              <a:ext uri="{FF2B5EF4-FFF2-40B4-BE49-F238E27FC236}">
                <a16:creationId xmlns:a16="http://schemas.microsoft.com/office/drawing/2014/main" id="{2A341DD2-7C33-7DFA-9C38-5B060669D086}"/>
              </a:ext>
            </a:extLst>
          </p:cNvPr>
          <p:cNvPicPr>
            <a:picLocks noChangeAspect="1"/>
          </p:cNvPicPr>
          <p:nvPr/>
        </p:nvPicPr>
        <p:blipFill>
          <a:blip r:embed="rId4"/>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124781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0798D9FD-5DBA-48C4-9294-AA5A542A0A4E}"/>
              </a:ext>
            </a:extLst>
          </p:cNvPr>
          <p:cNvSpPr>
            <a:spLocks noGrp="1"/>
          </p:cNvSpPr>
          <p:nvPr>
            <p:ph type="ftr" sz="quarter" idx="11"/>
          </p:nvPr>
        </p:nvSpPr>
        <p:spPr/>
        <p:txBody>
          <a:bodyPr/>
          <a:lstStyle/>
          <a:p>
            <a:r>
              <a:rPr lang="de-DE" err="1"/>
              <a:t>Automatic</a:t>
            </a:r>
            <a:r>
              <a:rPr lang="de-DE"/>
              <a:t> Control Laboratory  (IFA)</a:t>
            </a:r>
            <a:endParaRPr lang="de-CH"/>
          </a:p>
        </p:txBody>
      </p:sp>
      <p:sp>
        <p:nvSpPr>
          <p:cNvPr id="4" name="Datumsplatzhalter 3">
            <a:extLst>
              <a:ext uri="{FF2B5EF4-FFF2-40B4-BE49-F238E27FC236}">
                <a16:creationId xmlns:a16="http://schemas.microsoft.com/office/drawing/2014/main" id="{D787F48E-4D49-40AE-A9FC-A27213E0B0E5}"/>
              </a:ext>
            </a:extLst>
          </p:cNvPr>
          <p:cNvSpPr>
            <a:spLocks noGrp="1"/>
          </p:cNvSpPr>
          <p:nvPr>
            <p:ph type="dt" sz="half" idx="10"/>
          </p:nvPr>
        </p:nvSpPr>
        <p:spPr/>
        <p:txBody>
          <a:bodyPr/>
          <a:lstStyle/>
          <a:p>
            <a:fld id="{7260A9D5-8325-4620-96F6-FB312AC6FB66}" type="datetime1">
              <a:rPr lang="de-CH" noProof="0" smtClean="0"/>
              <a:t>19.10.2023</a:t>
            </a:fld>
            <a:endParaRPr lang="de-CH" noProof="0"/>
          </a:p>
        </p:txBody>
      </p:sp>
      <p:sp>
        <p:nvSpPr>
          <p:cNvPr id="6" name="Foliennummernplatzhalter 5">
            <a:extLst>
              <a:ext uri="{FF2B5EF4-FFF2-40B4-BE49-F238E27FC236}">
                <a16:creationId xmlns:a16="http://schemas.microsoft.com/office/drawing/2014/main" id="{08DF25AC-71F5-49EF-B424-0872223A925D}"/>
              </a:ext>
            </a:extLst>
          </p:cNvPr>
          <p:cNvSpPr>
            <a:spLocks noGrp="1"/>
          </p:cNvSpPr>
          <p:nvPr>
            <p:ph type="sldNum" sz="quarter" idx="12"/>
          </p:nvPr>
        </p:nvSpPr>
        <p:spPr/>
        <p:txBody>
          <a:bodyPr/>
          <a:lstStyle/>
          <a:p>
            <a:fld id="{5ACA52AF-F19D-405C-AD5F-7D94B96A5CC3}" type="slidenum">
              <a:rPr lang="de-CH" noProof="0" smtClean="0"/>
              <a:t>19</a:t>
            </a:fld>
            <a:endParaRPr lang="de-CH" noProof="0"/>
          </a:p>
        </p:txBody>
      </p:sp>
      <p:sp>
        <p:nvSpPr>
          <p:cNvPr id="3" name="Titel 2">
            <a:extLst>
              <a:ext uri="{FF2B5EF4-FFF2-40B4-BE49-F238E27FC236}">
                <a16:creationId xmlns:a16="http://schemas.microsoft.com/office/drawing/2014/main" id="{A166DFDE-4594-7FF1-B693-DB8118D7ACE0}"/>
              </a:ext>
            </a:extLst>
          </p:cNvPr>
          <p:cNvSpPr>
            <a:spLocks noGrp="1"/>
          </p:cNvSpPr>
          <p:nvPr>
            <p:ph type="title"/>
          </p:nvPr>
        </p:nvSpPr>
        <p:spPr>
          <a:xfrm>
            <a:off x="731837" y="260351"/>
            <a:ext cx="10728325" cy="900000"/>
          </a:xfrm>
        </p:spPr>
        <p:txBody>
          <a:bodyPr anchor="t">
            <a:normAutofit/>
          </a:bodyPr>
          <a:lstStyle/>
          <a:p>
            <a:r>
              <a:rPr lang="de-DE" b="1" err="1">
                <a:cs typeface="Arial"/>
              </a:rPr>
              <a:t>Conclusion</a:t>
            </a:r>
          </a:p>
        </p:txBody>
      </p:sp>
      <p:sp>
        <p:nvSpPr>
          <p:cNvPr id="9" name="TextBox 8">
            <a:extLst>
              <a:ext uri="{FF2B5EF4-FFF2-40B4-BE49-F238E27FC236}">
                <a16:creationId xmlns:a16="http://schemas.microsoft.com/office/drawing/2014/main" id="{940288A2-C164-C1E9-6076-A260E14D4D36}"/>
              </a:ext>
            </a:extLst>
          </p:cNvPr>
          <p:cNvSpPr txBox="1"/>
          <p:nvPr/>
        </p:nvSpPr>
        <p:spPr>
          <a:xfrm>
            <a:off x="178817" y="1206428"/>
            <a:ext cx="639304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Summary  </a:t>
            </a:r>
          </a:p>
          <a:p>
            <a:pPr marL="285750" indent="-285750">
              <a:buFont typeface="Arial"/>
              <a:buChar char="•"/>
            </a:pPr>
            <a:r>
              <a:rPr lang="en-US">
                <a:cs typeface="Arial"/>
              </a:rPr>
              <a:t>data-driven predictive control for traffic congestion </a:t>
            </a:r>
          </a:p>
          <a:p>
            <a:pPr marL="285750" indent="-285750">
              <a:buFont typeface="Arial"/>
              <a:buChar char="•"/>
            </a:pPr>
            <a:r>
              <a:rPr lang="en-US">
                <a:cs typeface="Arial"/>
              </a:rPr>
              <a:t>Outperformed model based method </a:t>
            </a:r>
          </a:p>
          <a:p>
            <a:pPr marL="742950" lvl="1" indent="-285750">
              <a:buFont typeface="Arial"/>
              <a:buChar char="•"/>
            </a:pPr>
            <a:r>
              <a:rPr lang="en-US">
                <a:cs typeface="Arial"/>
              </a:rPr>
              <a:t>uncongested: 300% on travel time and CO2</a:t>
            </a:r>
          </a:p>
          <a:p>
            <a:pPr marL="742950" lvl="1" indent="-285750">
              <a:buFont typeface="Arial"/>
              <a:buChar char="•"/>
            </a:pPr>
            <a:r>
              <a:rPr lang="en-US">
                <a:cs typeface="Arial"/>
              </a:rPr>
              <a:t>congested : 250% on travel time and CO2</a:t>
            </a:r>
          </a:p>
        </p:txBody>
      </p:sp>
      <p:sp>
        <p:nvSpPr>
          <p:cNvPr id="7" name="TextBox 6">
            <a:extLst>
              <a:ext uri="{FF2B5EF4-FFF2-40B4-BE49-F238E27FC236}">
                <a16:creationId xmlns:a16="http://schemas.microsoft.com/office/drawing/2014/main" id="{3880FB46-E83E-1FC1-7331-1B506569C106}"/>
              </a:ext>
            </a:extLst>
          </p:cNvPr>
          <p:cNvSpPr txBox="1"/>
          <p:nvPr/>
        </p:nvSpPr>
        <p:spPr>
          <a:xfrm>
            <a:off x="169170" y="3212706"/>
            <a:ext cx="541884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Future research directions</a:t>
            </a:r>
          </a:p>
          <a:p>
            <a:pPr marL="285750" indent="-285750">
              <a:buFont typeface="Arial"/>
              <a:buChar char="•"/>
            </a:pPr>
            <a:r>
              <a:rPr lang="en-US">
                <a:cs typeface="Arial"/>
              </a:rPr>
              <a:t>Expand </a:t>
            </a:r>
            <a:r>
              <a:rPr lang="en-US" b="1" err="1">
                <a:cs typeface="Arial"/>
              </a:rPr>
              <a:t>control_sumo</a:t>
            </a:r>
            <a:r>
              <a:rPr lang="en-US">
                <a:cs typeface="Arial"/>
              </a:rPr>
              <a:t> repository</a:t>
            </a:r>
          </a:p>
          <a:p>
            <a:pPr marL="285750" indent="-285750">
              <a:buFont typeface="Arial"/>
              <a:buChar char="•"/>
            </a:pPr>
            <a:r>
              <a:rPr lang="en-US">
                <a:cs typeface="Arial"/>
              </a:rPr>
              <a:t>Develop benchmarks and automated testing</a:t>
            </a:r>
          </a:p>
          <a:p>
            <a:pPr marL="285750" indent="-285750">
              <a:buFont typeface="Arial"/>
              <a:buChar char="•"/>
            </a:pPr>
            <a:r>
              <a:rPr lang="en-US">
                <a:cs typeface="Arial"/>
              </a:rPr>
              <a:t>Address scalability and PE issues</a:t>
            </a:r>
          </a:p>
          <a:p>
            <a:pPr marL="285750" indent="-285750">
              <a:buFont typeface="Arial"/>
              <a:buChar char="•"/>
            </a:pPr>
            <a:r>
              <a:rPr lang="en-US">
                <a:cs typeface="Arial"/>
              </a:rPr>
              <a:t>Sim-to-real experiments</a:t>
            </a:r>
          </a:p>
        </p:txBody>
      </p:sp>
      <p:sp>
        <p:nvSpPr>
          <p:cNvPr id="11" name="Rectangle: Rounded Corners 10">
            <a:extLst>
              <a:ext uri="{FF2B5EF4-FFF2-40B4-BE49-F238E27FC236}">
                <a16:creationId xmlns:a16="http://schemas.microsoft.com/office/drawing/2014/main" id="{237AC84D-DBF9-2E25-8308-3904CE8484CF}"/>
              </a:ext>
            </a:extLst>
          </p:cNvPr>
          <p:cNvSpPr/>
          <p:nvPr/>
        </p:nvSpPr>
        <p:spPr>
          <a:xfrm>
            <a:off x="7433378" y="5149506"/>
            <a:ext cx="2714741" cy="934222"/>
          </a:xfrm>
          <a:prstGeom prst="roundRect">
            <a:avLst>
              <a:gd name="adj" fmla="val 0"/>
            </a:avLst>
          </a:prstGeom>
          <a:solidFill>
            <a:schemeClr val="accent4">
              <a:lumMod val="20000"/>
              <a:lumOff val="80000"/>
            </a:schemeClr>
          </a:solid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err="1">
                <a:solidFill>
                  <a:schemeClr val="accent4"/>
                </a:solidFill>
                <a:cs typeface="Arial"/>
              </a:rPr>
              <a:t>DeePC</a:t>
            </a:r>
            <a:endParaRPr lang="en-US" sz="3200" b="1">
              <a:solidFill>
                <a:schemeClr val="accent4"/>
              </a:solidFill>
            </a:endParaRPr>
          </a:p>
        </p:txBody>
      </p:sp>
      <p:grpSp>
        <p:nvGrpSpPr>
          <p:cNvPr id="19" name="Group 18">
            <a:extLst>
              <a:ext uri="{FF2B5EF4-FFF2-40B4-BE49-F238E27FC236}">
                <a16:creationId xmlns:a16="http://schemas.microsoft.com/office/drawing/2014/main" id="{2B0CCF2F-9AAD-1D9F-1D66-E285C43D3B39}"/>
              </a:ext>
            </a:extLst>
          </p:cNvPr>
          <p:cNvGrpSpPr/>
          <p:nvPr/>
        </p:nvGrpSpPr>
        <p:grpSpPr>
          <a:xfrm>
            <a:off x="7296879" y="561003"/>
            <a:ext cx="2905774" cy="2651364"/>
            <a:chOff x="6563815" y="425965"/>
            <a:chExt cx="2905774" cy="2651364"/>
          </a:xfrm>
        </p:grpSpPr>
        <p:pic>
          <p:nvPicPr>
            <p:cNvPr id="13" name="Picture 12" descr="A map of a city&#10;&#10;Description automatically generated">
              <a:extLst>
                <a:ext uri="{FF2B5EF4-FFF2-40B4-BE49-F238E27FC236}">
                  <a16:creationId xmlns:a16="http://schemas.microsoft.com/office/drawing/2014/main" id="{1E05D2D5-E293-422F-DE02-D9B7A97E2B15}"/>
                </a:ext>
              </a:extLst>
            </p:cNvPr>
            <p:cNvPicPr>
              <a:picLocks noChangeAspect="1"/>
            </p:cNvPicPr>
            <p:nvPr/>
          </p:nvPicPr>
          <p:blipFill rotWithShape="1">
            <a:blip r:embed="rId2">
              <a:duotone>
                <a:prstClr val="black"/>
                <a:schemeClr val="accent1">
                  <a:lumMod val="20000"/>
                  <a:lumOff val="80000"/>
                  <a:tint val="45000"/>
                  <a:satMod val="400000"/>
                </a:schemeClr>
              </a:duotone>
            </a:blip>
            <a:srcRect t="6389" r="4935" b="-278"/>
            <a:stretch/>
          </p:blipFill>
          <p:spPr>
            <a:xfrm>
              <a:off x="6563815" y="425967"/>
              <a:ext cx="2905774" cy="2651362"/>
            </a:xfrm>
            <a:prstGeom prst="rect">
              <a:avLst/>
            </a:prstGeom>
            <a:ln w="38100">
              <a:solidFill>
                <a:schemeClr val="accent1">
                  <a:lumMod val="75000"/>
                </a:schemeClr>
              </a:solidFill>
            </a:ln>
          </p:spPr>
        </p:pic>
        <p:grpSp>
          <p:nvGrpSpPr>
            <p:cNvPr id="14" name="Group 13">
              <a:extLst>
                <a:ext uri="{FF2B5EF4-FFF2-40B4-BE49-F238E27FC236}">
                  <a16:creationId xmlns:a16="http://schemas.microsoft.com/office/drawing/2014/main" id="{9DBB26E8-8564-05FA-6367-C92F6958D4A0}"/>
                </a:ext>
              </a:extLst>
            </p:cNvPr>
            <p:cNvGrpSpPr/>
            <p:nvPr/>
          </p:nvGrpSpPr>
          <p:grpSpPr>
            <a:xfrm>
              <a:off x="6577436" y="425965"/>
              <a:ext cx="2458279" cy="293797"/>
              <a:chOff x="6577436" y="425965"/>
              <a:chExt cx="5570710" cy="665773"/>
            </a:xfrm>
          </p:grpSpPr>
          <p:sp>
            <p:nvSpPr>
              <p:cNvPr id="17" name="Rectangle 16">
                <a:extLst>
                  <a:ext uri="{FF2B5EF4-FFF2-40B4-BE49-F238E27FC236}">
                    <a16:creationId xmlns:a16="http://schemas.microsoft.com/office/drawing/2014/main" id="{F3F327EC-3C71-0515-C0EF-1D16CD1A9E36}"/>
                  </a:ext>
                </a:extLst>
              </p:cNvPr>
              <p:cNvSpPr/>
              <p:nvPr/>
            </p:nvSpPr>
            <p:spPr>
              <a:xfrm>
                <a:off x="6577436" y="434540"/>
                <a:ext cx="5570710" cy="657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sz="1400">
                    <a:solidFill>
                      <a:schemeClr val="accent1">
                        <a:lumMod val="50000"/>
                      </a:schemeClr>
                    </a:solidFill>
                  </a:rPr>
                  <a:t> </a:t>
                </a:r>
                <a:r>
                  <a:rPr lang="en-US" sz="1200">
                    <a:solidFill>
                      <a:schemeClr val="accent1">
                        <a:lumMod val="50000"/>
                      </a:schemeClr>
                    </a:solidFill>
                  </a:rPr>
                  <a:t>- realistic </a:t>
                </a:r>
                <a:r>
                  <a:rPr lang="en-US" sz="1200" err="1">
                    <a:solidFill>
                      <a:schemeClr val="accent1">
                        <a:lumMod val="50000"/>
                      </a:schemeClr>
                    </a:solidFill>
                  </a:rPr>
                  <a:t>microsim</a:t>
                </a:r>
                <a:r>
                  <a:rPr lang="en-US" sz="1200">
                    <a:solidFill>
                      <a:schemeClr val="accent1">
                        <a:lumMod val="50000"/>
                      </a:schemeClr>
                    </a:solidFill>
                  </a:rPr>
                  <a:t>.</a:t>
                </a:r>
                <a:endParaRPr lang="en-US" sz="1400">
                  <a:solidFill>
                    <a:schemeClr val="accent1">
                      <a:lumMod val="50000"/>
                    </a:schemeClr>
                  </a:solidFill>
                </a:endParaRPr>
              </a:p>
            </p:txBody>
          </p:sp>
          <p:pic>
            <p:nvPicPr>
              <p:cNvPr id="18" name="Picture 17" descr="A close up of a logo&#10;&#10;Description automatically generated">
                <a:extLst>
                  <a:ext uri="{FF2B5EF4-FFF2-40B4-BE49-F238E27FC236}">
                    <a16:creationId xmlns:a16="http://schemas.microsoft.com/office/drawing/2014/main" id="{DAC2121F-641E-5685-36C3-2F251683012A}"/>
                  </a:ext>
                </a:extLst>
              </p:cNvPr>
              <p:cNvPicPr>
                <a:picLocks noChangeAspect="1"/>
              </p:cNvPicPr>
              <p:nvPr/>
            </p:nvPicPr>
            <p:blipFill>
              <a:blip r:embed="rId3"/>
              <a:stretch>
                <a:fillRect/>
              </a:stretch>
            </p:blipFill>
            <p:spPr>
              <a:xfrm>
                <a:off x="6664427" y="425965"/>
                <a:ext cx="2243737" cy="616320"/>
              </a:xfrm>
              <a:prstGeom prst="rect">
                <a:avLst/>
              </a:prstGeom>
            </p:spPr>
          </p:pic>
        </p:grpSp>
        <p:pic>
          <p:nvPicPr>
            <p:cNvPr id="16" name="Picture 15" descr="SUMO Simulation of Urban MObility">
              <a:extLst>
                <a:ext uri="{FF2B5EF4-FFF2-40B4-BE49-F238E27FC236}">
                  <a16:creationId xmlns:a16="http://schemas.microsoft.com/office/drawing/2014/main" id="{C607148B-E089-8FAE-D355-476AEFF1F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899" y="2432703"/>
              <a:ext cx="631260" cy="6312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C434CCB8-85A4-FD16-0222-2080170755E9}"/>
              </a:ext>
            </a:extLst>
          </p:cNvPr>
          <p:cNvGrpSpPr/>
          <p:nvPr/>
        </p:nvGrpSpPr>
        <p:grpSpPr>
          <a:xfrm>
            <a:off x="10298799" y="3758078"/>
            <a:ext cx="1571850" cy="667819"/>
            <a:chOff x="9565735" y="3623040"/>
            <a:chExt cx="1571850" cy="667819"/>
          </a:xfrm>
        </p:grpSpPr>
        <p:sp>
          <p:nvSpPr>
            <p:cNvPr id="21" name="Round Diagonal Corner Rectangle 22">
              <a:extLst>
                <a:ext uri="{FF2B5EF4-FFF2-40B4-BE49-F238E27FC236}">
                  <a16:creationId xmlns:a16="http://schemas.microsoft.com/office/drawing/2014/main" id="{0A4418E8-C012-A5C7-8DB8-84290AA86E00}"/>
                </a:ext>
              </a:extLst>
            </p:cNvPr>
            <p:cNvSpPr/>
            <p:nvPr/>
          </p:nvSpPr>
          <p:spPr>
            <a:xfrm>
              <a:off x="9565735" y="3637717"/>
              <a:ext cx="1571850" cy="653142"/>
            </a:xfrm>
            <a:prstGeom prst="round2DiagRect">
              <a:avLst>
                <a:gd name="adj1" fmla="val 39681"/>
                <a:gd name="adj2" fmla="val 0"/>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b="1">
                  <a:solidFill>
                    <a:schemeClr val="tx1"/>
                  </a:solidFill>
                  <a:cs typeface="Arial"/>
                </a:rPr>
                <a:t> </a:t>
              </a:r>
              <a:r>
                <a:rPr lang="en-US" sz="1400" b="1">
                  <a:solidFill>
                    <a:schemeClr val="accent6">
                      <a:lumMod val="75000"/>
                    </a:schemeClr>
                  </a:solidFill>
                  <a:cs typeface="Arial"/>
                </a:rPr>
                <a:t>Repo</a:t>
              </a:r>
              <a:endParaRPr lang="en-US" b="1">
                <a:solidFill>
                  <a:schemeClr val="accent6">
                    <a:lumMod val="75000"/>
                  </a:schemeClr>
                </a:solidFill>
              </a:endParaRPr>
            </a:p>
          </p:txBody>
        </p:sp>
        <p:pic>
          <p:nvPicPr>
            <p:cNvPr id="22" name="Picture 21" descr="A logo of a fox&#10;&#10;Description automatically generated">
              <a:extLst>
                <a:ext uri="{FF2B5EF4-FFF2-40B4-BE49-F238E27FC236}">
                  <a16:creationId xmlns:a16="http://schemas.microsoft.com/office/drawing/2014/main" id="{2732AD94-90D6-05DA-FFDB-8D9C99C9C751}"/>
                </a:ext>
              </a:extLst>
            </p:cNvPr>
            <p:cNvPicPr>
              <a:picLocks noChangeAspect="1"/>
            </p:cNvPicPr>
            <p:nvPr/>
          </p:nvPicPr>
          <p:blipFill>
            <a:blip r:embed="rId5"/>
            <a:stretch>
              <a:fillRect/>
            </a:stretch>
          </p:blipFill>
          <p:spPr>
            <a:xfrm>
              <a:off x="10320388" y="3623040"/>
              <a:ext cx="713463" cy="629442"/>
            </a:xfrm>
            <a:prstGeom prst="rect">
              <a:avLst/>
            </a:prstGeom>
          </p:spPr>
        </p:pic>
      </p:grpSp>
      <p:cxnSp>
        <p:nvCxnSpPr>
          <p:cNvPr id="25" name="Elbow Connector 28">
            <a:extLst>
              <a:ext uri="{FF2B5EF4-FFF2-40B4-BE49-F238E27FC236}">
                <a16:creationId xmlns:a16="http://schemas.microsoft.com/office/drawing/2014/main" id="{376D1712-0B58-4846-0F51-627E528D178A}"/>
              </a:ext>
            </a:extLst>
          </p:cNvPr>
          <p:cNvCxnSpPr>
            <a:cxnSpLocks/>
          </p:cNvCxnSpPr>
          <p:nvPr/>
        </p:nvCxnSpPr>
        <p:spPr>
          <a:xfrm rot="16200000" flipH="1">
            <a:off x="6410521" y="4593760"/>
            <a:ext cx="1109110" cy="936604"/>
          </a:xfrm>
          <a:prstGeom prst="bentConnector2">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Elbow Connector 30">
            <a:extLst>
              <a:ext uri="{FF2B5EF4-FFF2-40B4-BE49-F238E27FC236}">
                <a16:creationId xmlns:a16="http://schemas.microsoft.com/office/drawing/2014/main" id="{902C498B-3BB3-3B50-1C47-ECC0B4A99F71}"/>
              </a:ext>
            </a:extLst>
          </p:cNvPr>
          <p:cNvCxnSpPr>
            <a:cxnSpLocks/>
          </p:cNvCxnSpPr>
          <p:nvPr/>
        </p:nvCxnSpPr>
        <p:spPr>
          <a:xfrm rot="5400000" flipH="1" flipV="1">
            <a:off x="5904690" y="2447500"/>
            <a:ext cx="1953002" cy="831375"/>
          </a:xfrm>
          <a:prstGeom prst="bentConnector2">
            <a:avLst/>
          </a:prstGeom>
          <a:ln w="381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Elbow Connector 33">
            <a:extLst>
              <a:ext uri="{FF2B5EF4-FFF2-40B4-BE49-F238E27FC236}">
                <a16:creationId xmlns:a16="http://schemas.microsoft.com/office/drawing/2014/main" id="{D02B2B99-57CE-4B1E-0FB9-7262118C6CAB}"/>
              </a:ext>
            </a:extLst>
          </p:cNvPr>
          <p:cNvCxnSpPr>
            <a:cxnSpLocks/>
          </p:cNvCxnSpPr>
          <p:nvPr/>
        </p:nvCxnSpPr>
        <p:spPr>
          <a:xfrm>
            <a:off x="10202653" y="1886686"/>
            <a:ext cx="882071" cy="1886069"/>
          </a:xfrm>
          <a:prstGeom prst="bentConnector2">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Elbow Connector 35">
            <a:extLst>
              <a:ext uri="{FF2B5EF4-FFF2-40B4-BE49-F238E27FC236}">
                <a16:creationId xmlns:a16="http://schemas.microsoft.com/office/drawing/2014/main" id="{55214D53-9D95-8A62-57ED-8CEC0F5F69AA}"/>
              </a:ext>
            </a:extLst>
          </p:cNvPr>
          <p:cNvCxnSpPr>
            <a:cxnSpLocks/>
          </p:cNvCxnSpPr>
          <p:nvPr/>
        </p:nvCxnSpPr>
        <p:spPr>
          <a:xfrm rot="5400000">
            <a:off x="10021062" y="4552955"/>
            <a:ext cx="1190720" cy="936605"/>
          </a:xfrm>
          <a:prstGeom prst="bentConnector2">
            <a:avLst/>
          </a:prstGeom>
          <a:ln w="381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5" name="Picture 34" descr="A blue and grey logo&#10;&#10;Description automatically generated">
            <a:extLst>
              <a:ext uri="{FF2B5EF4-FFF2-40B4-BE49-F238E27FC236}">
                <a16:creationId xmlns:a16="http://schemas.microsoft.com/office/drawing/2014/main" id="{945E2E8D-CB66-2257-544B-436B951CD66D}"/>
              </a:ext>
            </a:extLst>
          </p:cNvPr>
          <p:cNvPicPr>
            <a:picLocks noChangeAspect="1"/>
          </p:cNvPicPr>
          <p:nvPr/>
        </p:nvPicPr>
        <p:blipFill>
          <a:blip r:embed="rId6"/>
          <a:stretch>
            <a:fillRect/>
          </a:stretch>
        </p:blipFill>
        <p:spPr>
          <a:xfrm>
            <a:off x="7455312" y="5105966"/>
            <a:ext cx="463604" cy="444395"/>
          </a:xfrm>
          <a:prstGeom prst="rect">
            <a:avLst/>
          </a:prstGeom>
        </p:spPr>
      </p:pic>
      <p:grpSp>
        <p:nvGrpSpPr>
          <p:cNvPr id="39" name="Group 38">
            <a:extLst>
              <a:ext uri="{FF2B5EF4-FFF2-40B4-BE49-F238E27FC236}">
                <a16:creationId xmlns:a16="http://schemas.microsoft.com/office/drawing/2014/main" id="{353635AC-9A66-1842-2ACA-E1E044AEBAA7}"/>
              </a:ext>
            </a:extLst>
          </p:cNvPr>
          <p:cNvGrpSpPr/>
          <p:nvPr/>
        </p:nvGrpSpPr>
        <p:grpSpPr>
          <a:xfrm>
            <a:off x="5715224" y="3804377"/>
            <a:ext cx="1571850" cy="667819"/>
            <a:chOff x="9565735" y="3623040"/>
            <a:chExt cx="1571850" cy="667819"/>
          </a:xfrm>
        </p:grpSpPr>
        <p:sp>
          <p:nvSpPr>
            <p:cNvPr id="37" name="Round Diagonal Corner Rectangle 22">
              <a:extLst>
                <a:ext uri="{FF2B5EF4-FFF2-40B4-BE49-F238E27FC236}">
                  <a16:creationId xmlns:a16="http://schemas.microsoft.com/office/drawing/2014/main" id="{FA6F556B-E22F-3D98-C984-4FDA4BF88B36}"/>
                </a:ext>
              </a:extLst>
            </p:cNvPr>
            <p:cNvSpPr/>
            <p:nvPr/>
          </p:nvSpPr>
          <p:spPr>
            <a:xfrm>
              <a:off x="9565735" y="3637717"/>
              <a:ext cx="1571850" cy="653142"/>
            </a:xfrm>
            <a:prstGeom prst="round2DiagRect">
              <a:avLst>
                <a:gd name="adj1" fmla="val 39681"/>
                <a:gd name="adj2" fmla="val 0"/>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b="1">
                  <a:solidFill>
                    <a:schemeClr val="tx1"/>
                  </a:solidFill>
                  <a:cs typeface="Arial"/>
                </a:rPr>
                <a:t> </a:t>
              </a:r>
              <a:r>
                <a:rPr lang="en-US" sz="1400" b="1">
                  <a:solidFill>
                    <a:schemeClr val="accent6">
                      <a:lumMod val="75000"/>
                    </a:schemeClr>
                  </a:solidFill>
                  <a:cs typeface="Arial"/>
                </a:rPr>
                <a:t>Repo</a:t>
              </a:r>
              <a:endParaRPr lang="en-US" b="1">
                <a:solidFill>
                  <a:schemeClr val="accent6">
                    <a:lumMod val="75000"/>
                  </a:schemeClr>
                </a:solidFill>
              </a:endParaRPr>
            </a:p>
          </p:txBody>
        </p:sp>
        <p:pic>
          <p:nvPicPr>
            <p:cNvPr id="38" name="Picture 37" descr="A logo of a fox&#10;&#10;Description automatically generated">
              <a:extLst>
                <a:ext uri="{FF2B5EF4-FFF2-40B4-BE49-F238E27FC236}">
                  <a16:creationId xmlns:a16="http://schemas.microsoft.com/office/drawing/2014/main" id="{2C555175-6EA6-0B8C-D67F-ED090F427A11}"/>
                </a:ext>
              </a:extLst>
            </p:cNvPr>
            <p:cNvPicPr>
              <a:picLocks noChangeAspect="1"/>
            </p:cNvPicPr>
            <p:nvPr/>
          </p:nvPicPr>
          <p:blipFill>
            <a:blip r:embed="rId5"/>
            <a:stretch>
              <a:fillRect/>
            </a:stretch>
          </p:blipFill>
          <p:spPr>
            <a:xfrm>
              <a:off x="10320388" y="3623040"/>
              <a:ext cx="713463" cy="629442"/>
            </a:xfrm>
            <a:prstGeom prst="rect">
              <a:avLst/>
            </a:prstGeom>
          </p:spPr>
        </p:pic>
      </p:grpSp>
      <p:pic>
        <p:nvPicPr>
          <p:cNvPr id="8" name="Picture 7">
            <a:extLst>
              <a:ext uri="{FF2B5EF4-FFF2-40B4-BE49-F238E27FC236}">
                <a16:creationId xmlns:a16="http://schemas.microsoft.com/office/drawing/2014/main" id="{CD4F0D50-CE8C-B4F7-A7F9-A0232FD9959F}"/>
              </a:ext>
            </a:extLst>
          </p:cNvPr>
          <p:cNvPicPr>
            <a:picLocks noChangeAspect="1"/>
          </p:cNvPicPr>
          <p:nvPr/>
        </p:nvPicPr>
        <p:blipFill>
          <a:blip r:embed="rId7"/>
          <a:stretch>
            <a:fillRect/>
          </a:stretch>
        </p:blipFill>
        <p:spPr>
          <a:xfrm>
            <a:off x="171611" y="5259080"/>
            <a:ext cx="482813" cy="476410"/>
          </a:xfrm>
          <a:prstGeom prst="rect">
            <a:avLst/>
          </a:prstGeom>
        </p:spPr>
      </p:pic>
      <p:pic>
        <p:nvPicPr>
          <p:cNvPr id="12" name="Picture 11">
            <a:hlinkClick r:id="rId8"/>
            <a:extLst>
              <a:ext uri="{FF2B5EF4-FFF2-40B4-BE49-F238E27FC236}">
                <a16:creationId xmlns:a16="http://schemas.microsoft.com/office/drawing/2014/main" id="{15E64F10-EB1C-A649-FC58-3DB1C4B1550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99952" y="5257899"/>
            <a:ext cx="478017" cy="478017"/>
          </a:xfrm>
          <a:prstGeom prst="rect">
            <a:avLst/>
          </a:prstGeom>
        </p:spPr>
      </p:pic>
      <p:sp>
        <p:nvSpPr>
          <p:cNvPr id="20" name="TextBox 19">
            <a:extLst>
              <a:ext uri="{FF2B5EF4-FFF2-40B4-BE49-F238E27FC236}">
                <a16:creationId xmlns:a16="http://schemas.microsoft.com/office/drawing/2014/main" id="{E3673524-E507-1F8C-5500-67945602843C}"/>
              </a:ext>
            </a:extLst>
          </p:cNvPr>
          <p:cNvSpPr txBox="1"/>
          <p:nvPr/>
        </p:nvSpPr>
        <p:spPr>
          <a:xfrm>
            <a:off x="1183020" y="5313189"/>
            <a:ext cx="21931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hlinkClick r:id="rId10"/>
              </a:rPr>
              <a:t>Alessio Rimoldi</a:t>
            </a:r>
            <a:endParaRPr lang="en-US"/>
          </a:p>
        </p:txBody>
      </p:sp>
      <p:sp>
        <p:nvSpPr>
          <p:cNvPr id="28" name="TextBox 27">
            <a:extLst>
              <a:ext uri="{FF2B5EF4-FFF2-40B4-BE49-F238E27FC236}">
                <a16:creationId xmlns:a16="http://schemas.microsoft.com/office/drawing/2014/main" id="{60DA3F87-7EED-418C-2EE8-0395D24D3F6C}"/>
              </a:ext>
            </a:extLst>
          </p:cNvPr>
          <p:cNvSpPr txBox="1"/>
          <p:nvPr/>
        </p:nvSpPr>
        <p:spPr>
          <a:xfrm>
            <a:off x="2322818" y="5082667"/>
            <a:ext cx="462322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i="1">
                <a:latin typeface="Arial"/>
                <a:ea typeface="STXingkai"/>
                <a:cs typeface="Arial"/>
              </a:rPr>
              <a:t>Thank you!</a:t>
            </a:r>
            <a:endParaRPr lang="en-US" b="1" i="1">
              <a:latin typeface="Arial"/>
              <a:ea typeface="STXingkai"/>
              <a:cs typeface="Arial"/>
            </a:endParaRPr>
          </a:p>
          <a:p>
            <a:pPr algn="ctr"/>
            <a:r>
              <a:rPr lang="en-US" sz="3200" b="1" i="1">
                <a:latin typeface="Arial"/>
                <a:ea typeface="STXingkai"/>
                <a:cs typeface="Arial"/>
              </a:rPr>
              <a:t>Questions?</a:t>
            </a:r>
            <a:endParaRPr lang="en-US" b="1" i="1">
              <a:latin typeface="Arial"/>
              <a:ea typeface="STXingkai"/>
              <a:cs typeface="Arial"/>
            </a:endParaRPr>
          </a:p>
        </p:txBody>
      </p:sp>
      <p:sp>
        <p:nvSpPr>
          <p:cNvPr id="30" name="TextBox 29">
            <a:extLst>
              <a:ext uri="{FF2B5EF4-FFF2-40B4-BE49-F238E27FC236}">
                <a16:creationId xmlns:a16="http://schemas.microsoft.com/office/drawing/2014/main" id="{9D102AEE-65BA-A076-CB95-73C2ABACF804}"/>
              </a:ext>
            </a:extLst>
          </p:cNvPr>
          <p:cNvSpPr txBox="1"/>
          <p:nvPr/>
        </p:nvSpPr>
        <p:spPr>
          <a:xfrm>
            <a:off x="179294" y="5883087"/>
            <a:ext cx="27454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Arial"/>
                <a:hlinkClick r:id="rId11"/>
              </a:rPr>
              <a:t>alessio.rimoldi.work@gmail.com</a:t>
            </a:r>
            <a:endParaRPr lang="en-US" sz="1400">
              <a:cs typeface="Arial"/>
            </a:endParaRPr>
          </a:p>
        </p:txBody>
      </p:sp>
      <p:pic>
        <p:nvPicPr>
          <p:cNvPr id="10" name="Picture 9" descr="A black text on a white background&#10;&#10;Description automatically generated">
            <a:extLst>
              <a:ext uri="{FF2B5EF4-FFF2-40B4-BE49-F238E27FC236}">
                <a16:creationId xmlns:a16="http://schemas.microsoft.com/office/drawing/2014/main" id="{6C10A30F-B791-B70C-73C8-D781D3C63188}"/>
              </a:ext>
            </a:extLst>
          </p:cNvPr>
          <p:cNvPicPr>
            <a:picLocks noChangeAspect="1"/>
          </p:cNvPicPr>
          <p:nvPr/>
        </p:nvPicPr>
        <p:blipFill>
          <a:blip r:embed="rId12"/>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11258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stration of rush hour traffic jam on freeway in black and white  เวกเตอร์สต็อก | Adobe Stock">
            <a:extLst>
              <a:ext uri="{FF2B5EF4-FFF2-40B4-BE49-F238E27FC236}">
                <a16:creationId xmlns:a16="http://schemas.microsoft.com/office/drawing/2014/main" id="{3B5F2E3A-2BFF-1D00-AD39-DA6EC59E420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859" y="1160351"/>
            <a:ext cx="11442749" cy="5068780"/>
          </a:xfrm>
          <a:prstGeom prst="rect">
            <a:avLst/>
          </a:prstGeom>
          <a:noFill/>
          <a:extLst>
            <a:ext uri="{909E8E84-426E-40DD-AFC4-6F175D3DCCD1}">
              <a14:hiddenFill xmlns:a14="http://schemas.microsoft.com/office/drawing/2010/main">
                <a:solidFill>
                  <a:srgbClr val="FFFFFF"/>
                </a:solidFill>
              </a14:hiddenFill>
            </a:ext>
          </a:extLst>
        </p:spPr>
      </p:pic>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fld id="{6BA2947E-D2DB-4F76-9588-775FC8D85F8C}" type="datetime1">
              <a:rPr lang="de-CH" smtClean="0"/>
              <a:pPr>
                <a:spcAft>
                  <a:spcPts val="600"/>
                </a:spcAft>
              </a:pPr>
              <a:t>19.10.2023</a:t>
            </a:fld>
            <a:endParaRPr lang="de-CH"/>
          </a:p>
        </p:txBody>
      </p:sp>
      <p:sp>
        <p:nvSpPr>
          <p:cNvPr id="5" name="Fußzeilenplatzhalter 4">
            <a:extLst>
              <a:ext uri="{FF2B5EF4-FFF2-40B4-BE49-F238E27FC236}">
                <a16:creationId xmlns:a16="http://schemas.microsoft.com/office/drawing/2014/main" id="{4A08BFF2-5DEB-4FE4-A3E3-C18FD3A38B4D}"/>
              </a:ext>
            </a:extLst>
          </p:cNvPr>
          <p:cNvSpPr>
            <a:spLocks noGrp="1"/>
          </p:cNvSpPr>
          <p:nvPr>
            <p:ph type="ftr" sz="quarter" idx="11"/>
          </p:nvPr>
        </p:nvSpPr>
        <p:spPr>
          <a:xfrm>
            <a:off x="2171700" y="6522444"/>
            <a:ext cx="5400000" cy="216000"/>
          </a:xfrm>
        </p:spPr>
        <p:txBody>
          <a:bodyPr vert="horz" lIns="0" tIns="0" rIns="0" bIns="0" rtlCol="0" anchor="ctr">
            <a:normAutofit/>
          </a:bodyPr>
          <a:lstStyle/>
          <a:p>
            <a:pPr>
              <a:spcAft>
                <a:spcPts val="600"/>
              </a:spcAft>
            </a:pPr>
            <a:r>
              <a:rPr lang="de-DE" err="1"/>
              <a:t>Automatic</a:t>
            </a:r>
            <a:r>
              <a:rPr lang="de-DE"/>
              <a:t> Control Laboratory  (IFA)</a:t>
            </a:r>
            <a:endParaRPr lang="de-CH"/>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a:xfrm>
            <a:off x="11137585" y="6522444"/>
            <a:ext cx="322577" cy="216000"/>
          </a:xfrm>
        </p:spPr>
        <p:txBody>
          <a:bodyPr vert="horz" lIns="0" tIns="0" rIns="0" bIns="0" rtlCol="0" anchor="ctr">
            <a:normAutofit/>
          </a:bodyPr>
          <a:lstStyle/>
          <a:p>
            <a:pPr>
              <a:spcAft>
                <a:spcPts val="600"/>
              </a:spcAft>
            </a:pPr>
            <a:fld id="{5ACA52AF-F19D-405C-AD5F-7D94B96A5CC3}" type="slidenum">
              <a:rPr lang="de-CH" smtClean="0"/>
              <a:pPr>
                <a:spcAft>
                  <a:spcPts val="600"/>
                </a:spcAft>
              </a:pPr>
              <a:t>2</a:t>
            </a:fld>
            <a:endParaRPr lang="de-CH"/>
          </a:p>
        </p:txBody>
      </p:sp>
      <p:sp>
        <p:nvSpPr>
          <p:cNvPr id="39" name="Titel 2">
            <a:extLst>
              <a:ext uri="{FF2B5EF4-FFF2-40B4-BE49-F238E27FC236}">
                <a16:creationId xmlns:a16="http://schemas.microsoft.com/office/drawing/2014/main" id="{F5A2A3C7-8D9A-C232-FB7E-ED9EA04F6F0D}"/>
              </a:ext>
            </a:extLst>
          </p:cNvPr>
          <p:cNvSpPr>
            <a:spLocks noGrp="1"/>
          </p:cNvSpPr>
          <p:nvPr>
            <p:ph type="title"/>
          </p:nvPr>
        </p:nvSpPr>
        <p:spPr>
          <a:xfrm>
            <a:off x="731837" y="260351"/>
            <a:ext cx="10728325" cy="900000"/>
          </a:xfrm>
        </p:spPr>
        <p:txBody>
          <a:bodyPr anchor="t">
            <a:normAutofit/>
          </a:bodyPr>
          <a:lstStyle/>
          <a:p>
            <a:r>
              <a:rPr lang="de-DE" b="1">
                <a:latin typeface="Helvetica"/>
                <a:cs typeface="Helvetica"/>
              </a:rPr>
              <a:t>Traffic </a:t>
            </a:r>
            <a:r>
              <a:rPr lang="de-DE" b="1" err="1">
                <a:latin typeface="Helvetica"/>
                <a:cs typeface="Helvetica"/>
              </a:rPr>
              <a:t>is</a:t>
            </a:r>
            <a:r>
              <a:rPr lang="de-DE" b="1">
                <a:latin typeface="Helvetica"/>
                <a:cs typeface="Helvetica"/>
              </a:rPr>
              <a:t> a </a:t>
            </a:r>
            <a:r>
              <a:rPr lang="de-DE" b="1" err="1">
                <a:latin typeface="Helvetica"/>
                <a:cs typeface="Helvetica"/>
              </a:rPr>
              <a:t>huge</a:t>
            </a:r>
            <a:r>
              <a:rPr lang="de-DE" b="1">
                <a:latin typeface="Helvetica"/>
                <a:cs typeface="Helvetica"/>
              </a:rPr>
              <a:t> </a:t>
            </a:r>
            <a:r>
              <a:rPr lang="de-DE" b="1" err="1">
                <a:latin typeface="Helvetica"/>
                <a:cs typeface="Helvetica"/>
              </a:rPr>
              <a:t>problem</a:t>
            </a:r>
            <a:r>
              <a:rPr lang="de-DE" b="1">
                <a:latin typeface="Helvetica"/>
                <a:cs typeface="Helvetica"/>
              </a:rPr>
              <a:t> </a:t>
            </a:r>
            <a:r>
              <a:rPr lang="de-DE" b="1"/>
              <a:t> </a:t>
            </a:r>
          </a:p>
        </p:txBody>
      </p:sp>
      <p:sp>
        <p:nvSpPr>
          <p:cNvPr id="8" name="TextBox 7">
            <a:extLst>
              <a:ext uri="{FF2B5EF4-FFF2-40B4-BE49-F238E27FC236}">
                <a16:creationId xmlns:a16="http://schemas.microsoft.com/office/drawing/2014/main" id="{FF3F89B3-473A-AEF2-2379-F47D52CE16A9}"/>
              </a:ext>
            </a:extLst>
          </p:cNvPr>
          <p:cNvSpPr txBox="1"/>
          <p:nvPr/>
        </p:nvSpPr>
        <p:spPr>
          <a:xfrm>
            <a:off x="6529873" y="3700758"/>
            <a:ext cx="5319085" cy="3170099"/>
          </a:xfrm>
          <a:prstGeom prst="rect">
            <a:avLst/>
          </a:prstGeom>
          <a:noFill/>
        </p:spPr>
        <p:txBody>
          <a:bodyPr wrap="none" rtlCol="0">
            <a:spAutoFit/>
          </a:bodyPr>
          <a:lstStyle/>
          <a:p>
            <a:r>
              <a:rPr lang="en-US" sz="20000" b="1">
                <a:solidFill>
                  <a:schemeClr val="accent5"/>
                </a:solidFill>
                <a:latin typeface="Helvetica" pitchFamily="2" charset="0"/>
                <a:cs typeface="FUTURA MEDIUM" panose="020B0602020204020303" pitchFamily="34" charset="-79"/>
              </a:rPr>
              <a:t>12%</a:t>
            </a:r>
            <a:endParaRPr lang="en-US" sz="20000" b="1" baseline="-25000">
              <a:solidFill>
                <a:schemeClr val="accent5"/>
              </a:solidFill>
              <a:latin typeface="Helvetica" pitchFamily="2" charset="0"/>
              <a:cs typeface="FUTURA MEDIUM" panose="020B0602020204020303" pitchFamily="34" charset="-79"/>
            </a:endParaRPr>
          </a:p>
        </p:txBody>
      </p:sp>
      <p:sp>
        <p:nvSpPr>
          <p:cNvPr id="11" name="TextBox 10">
            <a:extLst>
              <a:ext uri="{FF2B5EF4-FFF2-40B4-BE49-F238E27FC236}">
                <a16:creationId xmlns:a16="http://schemas.microsoft.com/office/drawing/2014/main" id="{9AEBCAE6-FEAE-3250-0BD9-600B69FB5632}"/>
              </a:ext>
            </a:extLst>
          </p:cNvPr>
          <p:cNvSpPr txBox="1"/>
          <p:nvPr/>
        </p:nvSpPr>
        <p:spPr>
          <a:xfrm>
            <a:off x="214859" y="2673386"/>
            <a:ext cx="3881191" cy="2308324"/>
          </a:xfrm>
          <a:prstGeom prst="rect">
            <a:avLst/>
          </a:prstGeom>
          <a:noFill/>
        </p:spPr>
        <p:txBody>
          <a:bodyPr wrap="none" lIns="91440" tIns="45720" rIns="91440" bIns="45720" rtlCol="0" anchor="t">
            <a:spAutoFit/>
          </a:bodyPr>
          <a:lstStyle/>
          <a:p>
            <a:r>
              <a:rPr lang="en-US" sz="14400" b="1" dirty="0">
                <a:solidFill>
                  <a:schemeClr val="accent5"/>
                </a:solidFill>
                <a:latin typeface="Helvetica"/>
                <a:cs typeface="FUTURA MEDIUM"/>
              </a:rPr>
              <a:t> 54h</a:t>
            </a:r>
          </a:p>
        </p:txBody>
      </p:sp>
      <p:sp>
        <p:nvSpPr>
          <p:cNvPr id="12" name="TextBox 11">
            <a:extLst>
              <a:ext uri="{FF2B5EF4-FFF2-40B4-BE49-F238E27FC236}">
                <a16:creationId xmlns:a16="http://schemas.microsoft.com/office/drawing/2014/main" id="{0B759F9B-22B0-7206-4865-372C2CC45927}"/>
              </a:ext>
            </a:extLst>
          </p:cNvPr>
          <p:cNvSpPr txBox="1"/>
          <p:nvPr/>
        </p:nvSpPr>
        <p:spPr>
          <a:xfrm>
            <a:off x="6794208" y="867038"/>
            <a:ext cx="3464410" cy="1631216"/>
          </a:xfrm>
          <a:prstGeom prst="rect">
            <a:avLst/>
          </a:prstGeom>
          <a:noFill/>
        </p:spPr>
        <p:txBody>
          <a:bodyPr wrap="none" rtlCol="0">
            <a:spAutoFit/>
          </a:bodyPr>
          <a:lstStyle/>
          <a:p>
            <a:r>
              <a:rPr lang="en-US" sz="10000" b="1">
                <a:solidFill>
                  <a:schemeClr val="accent5"/>
                </a:solidFill>
                <a:latin typeface="Helvetica" pitchFamily="2" charset="0"/>
                <a:cs typeface="FUTURA MEDIUM" panose="020B0602020204020303" pitchFamily="34" charset="-79"/>
              </a:rPr>
              <a:t>$1.2T</a:t>
            </a:r>
          </a:p>
        </p:txBody>
      </p:sp>
      <p:sp>
        <p:nvSpPr>
          <p:cNvPr id="14" name="TextBox 13">
            <a:extLst>
              <a:ext uri="{FF2B5EF4-FFF2-40B4-BE49-F238E27FC236}">
                <a16:creationId xmlns:a16="http://schemas.microsoft.com/office/drawing/2014/main" id="{31818C12-F6A7-C8CE-0ADA-7E3938C52C4F}"/>
              </a:ext>
            </a:extLst>
          </p:cNvPr>
          <p:cNvSpPr txBox="1"/>
          <p:nvPr/>
        </p:nvSpPr>
        <p:spPr>
          <a:xfrm>
            <a:off x="7718955" y="2183245"/>
            <a:ext cx="2598674" cy="461665"/>
          </a:xfrm>
          <a:prstGeom prst="rect">
            <a:avLst/>
          </a:prstGeom>
          <a:noFill/>
        </p:spPr>
        <p:txBody>
          <a:bodyPr wrap="square" rtlCol="0">
            <a:spAutoFit/>
          </a:bodyPr>
          <a:lstStyle/>
          <a:p>
            <a:r>
              <a:rPr lang="en-US" sz="2400" b="1">
                <a:solidFill>
                  <a:schemeClr val="accent5"/>
                </a:solidFill>
                <a:latin typeface="Helvetica" pitchFamily="2" charset="0"/>
                <a:cs typeface="FUTURA MEDIUM" panose="020B0602020204020303" pitchFamily="34" charset="-79"/>
              </a:rPr>
              <a:t>US investments</a:t>
            </a:r>
          </a:p>
        </p:txBody>
      </p:sp>
      <p:sp>
        <p:nvSpPr>
          <p:cNvPr id="15" name="TextBox 14">
            <a:extLst>
              <a:ext uri="{FF2B5EF4-FFF2-40B4-BE49-F238E27FC236}">
                <a16:creationId xmlns:a16="http://schemas.microsoft.com/office/drawing/2014/main" id="{44876374-DDBF-1BFF-BDE9-247090248B92}"/>
              </a:ext>
            </a:extLst>
          </p:cNvPr>
          <p:cNvSpPr txBox="1"/>
          <p:nvPr/>
        </p:nvSpPr>
        <p:spPr>
          <a:xfrm rot="16200000">
            <a:off x="2014126" y="3113535"/>
            <a:ext cx="2206607" cy="338554"/>
          </a:xfrm>
          <a:prstGeom prst="rect">
            <a:avLst/>
          </a:prstGeom>
          <a:noFill/>
        </p:spPr>
        <p:txBody>
          <a:bodyPr wrap="square" rtlCol="0">
            <a:spAutoFit/>
          </a:bodyPr>
          <a:lstStyle/>
          <a:p>
            <a:r>
              <a:rPr lang="en-US" sz="1600" b="1">
                <a:solidFill>
                  <a:schemeClr val="bg1"/>
                </a:solidFill>
                <a:latin typeface="Helvetica" pitchFamily="2" charset="0"/>
                <a:cs typeface="FUTURA MEDIUM" panose="020B0602020204020303" pitchFamily="34" charset="-79"/>
              </a:rPr>
              <a:t>wasted</a:t>
            </a:r>
          </a:p>
        </p:txBody>
      </p:sp>
      <p:sp>
        <p:nvSpPr>
          <p:cNvPr id="16" name="TextBox 15">
            <a:extLst>
              <a:ext uri="{FF2B5EF4-FFF2-40B4-BE49-F238E27FC236}">
                <a16:creationId xmlns:a16="http://schemas.microsoft.com/office/drawing/2014/main" id="{5A46B765-DFF4-E1D3-2BF0-7F0AE8D8AC6E}"/>
              </a:ext>
            </a:extLst>
          </p:cNvPr>
          <p:cNvSpPr txBox="1"/>
          <p:nvPr/>
        </p:nvSpPr>
        <p:spPr>
          <a:xfrm rot="16200000">
            <a:off x="6117812" y="4460790"/>
            <a:ext cx="2656013" cy="338554"/>
          </a:xfrm>
          <a:prstGeom prst="rect">
            <a:avLst/>
          </a:prstGeom>
          <a:noFill/>
        </p:spPr>
        <p:txBody>
          <a:bodyPr wrap="square" rtlCol="0">
            <a:spAutoFit/>
          </a:bodyPr>
          <a:lstStyle/>
          <a:p>
            <a:r>
              <a:rPr lang="en-US" sz="1600" b="1">
                <a:solidFill>
                  <a:schemeClr val="bg1"/>
                </a:solidFill>
                <a:latin typeface="Helvetica" pitchFamily="2" charset="0"/>
                <a:cs typeface="FUTURA MEDIUM" panose="020B0602020204020303" pitchFamily="34" charset="-79"/>
              </a:rPr>
              <a:t>CO2 emission</a:t>
            </a:r>
          </a:p>
        </p:txBody>
      </p:sp>
      <p:sp>
        <p:nvSpPr>
          <p:cNvPr id="3" name="TextBox 2">
            <a:extLst>
              <a:ext uri="{FF2B5EF4-FFF2-40B4-BE49-F238E27FC236}">
                <a16:creationId xmlns:a16="http://schemas.microsoft.com/office/drawing/2014/main" id="{447E21E8-D8C8-FA6C-23CE-CAC4D8305059}"/>
              </a:ext>
            </a:extLst>
          </p:cNvPr>
          <p:cNvSpPr txBox="1"/>
          <p:nvPr/>
        </p:nvSpPr>
        <p:spPr>
          <a:xfrm rot="16200000">
            <a:off x="2274508" y="3516347"/>
            <a:ext cx="2206607" cy="338554"/>
          </a:xfrm>
          <a:prstGeom prst="rect">
            <a:avLst/>
          </a:prstGeom>
          <a:noFill/>
        </p:spPr>
        <p:txBody>
          <a:bodyPr wrap="square" rtlCol="0">
            <a:spAutoFit/>
          </a:bodyPr>
          <a:lstStyle/>
          <a:p>
            <a:r>
              <a:rPr lang="en-US" sz="1600" b="1">
                <a:solidFill>
                  <a:schemeClr val="bg1"/>
                </a:solidFill>
                <a:latin typeface="Helvetica" pitchFamily="2" charset="0"/>
                <a:cs typeface="FUTURA MEDIUM" panose="020B0602020204020303" pitchFamily="34" charset="-79"/>
              </a:rPr>
              <a:t>wasted</a:t>
            </a:r>
          </a:p>
        </p:txBody>
      </p:sp>
      <p:pic>
        <p:nvPicPr>
          <p:cNvPr id="9" name="Picture 8" descr="A black text on a white background&#10;&#10;Description automatically generated">
            <a:extLst>
              <a:ext uri="{FF2B5EF4-FFF2-40B4-BE49-F238E27FC236}">
                <a16:creationId xmlns:a16="http://schemas.microsoft.com/office/drawing/2014/main" id="{7CEC7659-9156-BD06-6EAB-DA276879106C}"/>
              </a:ext>
            </a:extLst>
          </p:cNvPr>
          <p:cNvPicPr>
            <a:picLocks noChangeAspect="1"/>
          </p:cNvPicPr>
          <p:nvPr/>
        </p:nvPicPr>
        <p:blipFill>
          <a:blip r:embed="rId3"/>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372067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41A43E-03D6-89AB-138E-3D9F26724BEE}"/>
              </a:ext>
            </a:extLst>
          </p:cNvPr>
          <p:cNvSpPr>
            <a:spLocks noGrp="1"/>
          </p:cNvSpPr>
          <p:nvPr>
            <p:ph type="dt" sz="half" idx="10"/>
          </p:nvPr>
        </p:nvSpPr>
        <p:spPr/>
        <p:txBody>
          <a:bodyPr/>
          <a:lstStyle/>
          <a:p>
            <a:fld id="{0F7782B2-018B-4FD3-AD95-2F64EDE0E9D6}" type="datetime1">
              <a:rPr lang="de-CH" noProof="0" smtClean="0"/>
              <a:t>19.10.2023</a:t>
            </a:fld>
            <a:endParaRPr lang="de-CH" noProof="0"/>
          </a:p>
        </p:txBody>
      </p:sp>
      <p:sp>
        <p:nvSpPr>
          <p:cNvPr id="5" name="Footer Placeholder 4">
            <a:extLst>
              <a:ext uri="{FF2B5EF4-FFF2-40B4-BE49-F238E27FC236}">
                <a16:creationId xmlns:a16="http://schemas.microsoft.com/office/drawing/2014/main" id="{ADE47860-DE2C-9988-4B73-7537C60467B7}"/>
              </a:ext>
            </a:extLst>
          </p:cNvPr>
          <p:cNvSpPr>
            <a:spLocks noGrp="1"/>
          </p:cNvSpPr>
          <p:nvPr>
            <p:ph type="ftr" sz="quarter" idx="11"/>
          </p:nvPr>
        </p:nvSpPr>
        <p:spPr/>
        <p:txBody>
          <a:bodyPr/>
          <a:lstStyle/>
          <a:p>
            <a:r>
              <a:rPr lang="de-DE" err="1">
                <a:cs typeface="Arial"/>
              </a:rPr>
              <a:t>Automatic</a:t>
            </a:r>
            <a:r>
              <a:rPr lang="de-DE">
                <a:cs typeface="Arial"/>
              </a:rPr>
              <a:t> Control Laboratory (IFA)</a:t>
            </a:r>
            <a:endParaRPr lang="de-DE" noProof="0">
              <a:cs typeface="Arial"/>
            </a:endParaRPr>
          </a:p>
        </p:txBody>
      </p:sp>
      <p:sp>
        <p:nvSpPr>
          <p:cNvPr id="6" name="Slide Number Placeholder 5">
            <a:extLst>
              <a:ext uri="{FF2B5EF4-FFF2-40B4-BE49-F238E27FC236}">
                <a16:creationId xmlns:a16="http://schemas.microsoft.com/office/drawing/2014/main" id="{35DE997B-517C-2006-551B-AA216B559315}"/>
              </a:ext>
            </a:extLst>
          </p:cNvPr>
          <p:cNvSpPr>
            <a:spLocks noGrp="1"/>
          </p:cNvSpPr>
          <p:nvPr>
            <p:ph type="sldNum" sz="quarter" idx="12"/>
          </p:nvPr>
        </p:nvSpPr>
        <p:spPr/>
        <p:txBody>
          <a:bodyPr/>
          <a:lstStyle/>
          <a:p>
            <a:fld id="{5ACA52AF-F19D-405C-AD5F-7D94B96A5CC3}" type="slidenum">
              <a:rPr lang="de-CH" noProof="0" smtClean="0"/>
              <a:t>20</a:t>
            </a:fld>
            <a:endParaRPr lang="de-CH" noProof="0"/>
          </a:p>
        </p:txBody>
      </p:sp>
      <p:sp>
        <p:nvSpPr>
          <p:cNvPr id="15" name="Titel 2">
            <a:extLst>
              <a:ext uri="{FF2B5EF4-FFF2-40B4-BE49-F238E27FC236}">
                <a16:creationId xmlns:a16="http://schemas.microsoft.com/office/drawing/2014/main" id="{8D9C9CED-01AC-0B91-DEF8-562CD127B207}"/>
              </a:ext>
            </a:extLst>
          </p:cNvPr>
          <p:cNvSpPr>
            <a:spLocks noGrp="1"/>
          </p:cNvSpPr>
          <p:nvPr>
            <p:ph type="title"/>
          </p:nvPr>
        </p:nvSpPr>
        <p:spPr>
          <a:xfrm>
            <a:off x="731837" y="260351"/>
            <a:ext cx="10728325" cy="900000"/>
          </a:xfrm>
        </p:spPr>
        <p:txBody>
          <a:bodyPr anchor="t">
            <a:normAutofit/>
          </a:bodyPr>
          <a:lstStyle/>
          <a:p>
            <a:r>
              <a:rPr lang="de-DE" b="1"/>
              <a:t>Additional Slides : Linear Model </a:t>
            </a:r>
            <a:r>
              <a:rPr lang="de-DE" b="1" err="1"/>
              <a:t>Predictive</a:t>
            </a:r>
            <a:r>
              <a:rPr lang="de-DE" b="1"/>
              <a:t> Control </a:t>
            </a:r>
            <a:r>
              <a:rPr lang="de-DE" b="1" err="1"/>
              <a:t>Formulation</a:t>
            </a:r>
          </a:p>
        </p:txBody>
      </p:sp>
      <p:pic>
        <p:nvPicPr>
          <p:cNvPr id="3" name="Picture 2">
            <a:extLst>
              <a:ext uri="{FF2B5EF4-FFF2-40B4-BE49-F238E27FC236}">
                <a16:creationId xmlns:a16="http://schemas.microsoft.com/office/drawing/2014/main" id="{8BC4D7CE-D5E3-E85D-16DD-51F54DFC4C5E}"/>
              </a:ext>
            </a:extLst>
          </p:cNvPr>
          <p:cNvPicPr>
            <a:picLocks noChangeAspect="1"/>
          </p:cNvPicPr>
          <p:nvPr/>
        </p:nvPicPr>
        <p:blipFill>
          <a:blip r:embed="rId2"/>
          <a:stretch>
            <a:fillRect/>
          </a:stretch>
        </p:blipFill>
        <p:spPr>
          <a:xfrm>
            <a:off x="1543110" y="1311370"/>
            <a:ext cx="9103407" cy="4235260"/>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0483CED2-0516-AE9C-A2BE-18FF9B38B95F}"/>
              </a:ext>
            </a:extLst>
          </p:cNvPr>
          <p:cNvPicPr>
            <a:picLocks noChangeAspect="1"/>
          </p:cNvPicPr>
          <p:nvPr/>
        </p:nvPicPr>
        <p:blipFill>
          <a:blip r:embed="rId3"/>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204643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556F25-4ADC-E9C8-1D8C-E750FD9C61E2}"/>
              </a:ext>
            </a:extLst>
          </p:cNvPr>
          <p:cNvSpPr>
            <a:spLocks noGrp="1"/>
          </p:cNvSpPr>
          <p:nvPr>
            <p:ph type="dt" sz="half" idx="10"/>
          </p:nvPr>
        </p:nvSpPr>
        <p:spPr/>
        <p:txBody>
          <a:bodyPr/>
          <a:lstStyle/>
          <a:p>
            <a:fld id="{0F7782B2-018B-4FD3-AD95-2F64EDE0E9D6}" type="datetime1">
              <a:rPr lang="de-CH" noProof="0" smtClean="0"/>
              <a:t>19.10.2023</a:t>
            </a:fld>
            <a:endParaRPr lang="de-CH" noProof="0"/>
          </a:p>
        </p:txBody>
      </p:sp>
      <p:sp>
        <p:nvSpPr>
          <p:cNvPr id="5" name="Footer Placeholder 4">
            <a:extLst>
              <a:ext uri="{FF2B5EF4-FFF2-40B4-BE49-F238E27FC236}">
                <a16:creationId xmlns:a16="http://schemas.microsoft.com/office/drawing/2014/main" id="{E53DF8E0-320C-6C96-687F-521257451294}"/>
              </a:ext>
            </a:extLst>
          </p:cNvPr>
          <p:cNvSpPr>
            <a:spLocks noGrp="1"/>
          </p:cNvSpPr>
          <p:nvPr>
            <p:ph type="ftr" sz="quarter" idx="11"/>
          </p:nvPr>
        </p:nvSpPr>
        <p:spPr/>
        <p:txBody>
          <a:bodyPr/>
          <a:lstStyle/>
          <a:p>
            <a:r>
              <a:rPr lang="de-DE" err="1"/>
              <a:t>Automatic</a:t>
            </a:r>
            <a:r>
              <a:rPr lang="de-DE"/>
              <a:t> Control Laboratory (IFA)</a:t>
            </a:r>
          </a:p>
          <a:p>
            <a:endParaRPr lang="de-DE" noProof="0">
              <a:cs typeface="Arial"/>
            </a:endParaRPr>
          </a:p>
        </p:txBody>
      </p:sp>
      <p:sp>
        <p:nvSpPr>
          <p:cNvPr id="6" name="Slide Number Placeholder 5">
            <a:extLst>
              <a:ext uri="{FF2B5EF4-FFF2-40B4-BE49-F238E27FC236}">
                <a16:creationId xmlns:a16="http://schemas.microsoft.com/office/drawing/2014/main" id="{59F6B05C-A5EC-1679-F125-D49B7F420354}"/>
              </a:ext>
            </a:extLst>
          </p:cNvPr>
          <p:cNvSpPr>
            <a:spLocks noGrp="1"/>
          </p:cNvSpPr>
          <p:nvPr>
            <p:ph type="sldNum" sz="quarter" idx="12"/>
          </p:nvPr>
        </p:nvSpPr>
        <p:spPr/>
        <p:txBody>
          <a:bodyPr/>
          <a:lstStyle/>
          <a:p>
            <a:fld id="{5ACA52AF-F19D-405C-AD5F-7D94B96A5CC3}" type="slidenum">
              <a:rPr lang="de-CH" noProof="0" smtClean="0"/>
              <a:t>21</a:t>
            </a:fld>
            <a:endParaRPr lang="de-CH" noProof="0"/>
          </a:p>
        </p:txBody>
      </p:sp>
      <p:sp>
        <p:nvSpPr>
          <p:cNvPr id="3" name="Titel 2">
            <a:extLst>
              <a:ext uri="{FF2B5EF4-FFF2-40B4-BE49-F238E27FC236}">
                <a16:creationId xmlns:a16="http://schemas.microsoft.com/office/drawing/2014/main" id="{1D345914-F41A-96A9-A208-27C177AF0BE9}"/>
              </a:ext>
            </a:extLst>
          </p:cNvPr>
          <p:cNvSpPr>
            <a:spLocks noGrp="1"/>
          </p:cNvSpPr>
          <p:nvPr>
            <p:ph type="title"/>
          </p:nvPr>
        </p:nvSpPr>
        <p:spPr>
          <a:xfrm>
            <a:off x="731837" y="260351"/>
            <a:ext cx="10728325" cy="900000"/>
          </a:xfrm>
        </p:spPr>
        <p:txBody>
          <a:bodyPr anchor="t">
            <a:normAutofit/>
          </a:bodyPr>
          <a:lstStyle/>
          <a:p>
            <a:r>
              <a:rPr lang="de-DE" b="1"/>
              <a:t>Additional Slides : Snake Clustering  </a:t>
            </a:r>
          </a:p>
        </p:txBody>
      </p:sp>
      <p:pic>
        <p:nvPicPr>
          <p:cNvPr id="7" name="Picture 6" descr="A black background with many squares&#10;&#10;Description automatically generated">
            <a:extLst>
              <a:ext uri="{FF2B5EF4-FFF2-40B4-BE49-F238E27FC236}">
                <a16:creationId xmlns:a16="http://schemas.microsoft.com/office/drawing/2014/main" id="{F61C1E01-7432-CCB1-A5B7-DC3A69095ACB}"/>
              </a:ext>
            </a:extLst>
          </p:cNvPr>
          <p:cNvPicPr>
            <a:picLocks noChangeAspect="1"/>
          </p:cNvPicPr>
          <p:nvPr/>
        </p:nvPicPr>
        <p:blipFill>
          <a:blip r:embed="rId2"/>
          <a:stretch>
            <a:fillRect/>
          </a:stretch>
        </p:blipFill>
        <p:spPr>
          <a:xfrm>
            <a:off x="658026" y="1158777"/>
            <a:ext cx="5093293" cy="4697119"/>
          </a:xfrm>
          <a:prstGeom prst="rect">
            <a:avLst/>
          </a:prstGeom>
        </p:spPr>
      </p:pic>
      <p:sp>
        <p:nvSpPr>
          <p:cNvPr id="8" name="Rectangle 7">
            <a:extLst>
              <a:ext uri="{FF2B5EF4-FFF2-40B4-BE49-F238E27FC236}">
                <a16:creationId xmlns:a16="http://schemas.microsoft.com/office/drawing/2014/main" id="{74C9E64B-49F6-BEFF-F189-F8EA6CDE5AA7}"/>
              </a:ext>
            </a:extLst>
          </p:cNvPr>
          <p:cNvSpPr/>
          <p:nvPr/>
        </p:nvSpPr>
        <p:spPr>
          <a:xfrm rot="3060000">
            <a:off x="1362811" y="2774143"/>
            <a:ext cx="960294" cy="1566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890090-4872-C879-C3DF-8DC077575EFA}"/>
              </a:ext>
            </a:extLst>
          </p:cNvPr>
          <p:cNvSpPr/>
          <p:nvPr/>
        </p:nvSpPr>
        <p:spPr>
          <a:xfrm rot="-2280000">
            <a:off x="2066521" y="2872130"/>
            <a:ext cx="960294" cy="1566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D289D2-303B-9D46-DC44-F17E455FAAA1}"/>
              </a:ext>
            </a:extLst>
          </p:cNvPr>
          <p:cNvSpPr/>
          <p:nvPr/>
        </p:nvSpPr>
        <p:spPr>
          <a:xfrm rot="3120000">
            <a:off x="2812809" y="2997821"/>
            <a:ext cx="960294" cy="1566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3970AE-73C2-6CF2-65D2-69A24908F8EC}"/>
              </a:ext>
            </a:extLst>
          </p:cNvPr>
          <p:cNvSpPr/>
          <p:nvPr/>
        </p:nvSpPr>
        <p:spPr>
          <a:xfrm rot="-2280000">
            <a:off x="3598377" y="3068522"/>
            <a:ext cx="960294" cy="1566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F50FA-4C76-E25D-FD3E-968972CB8AA8}"/>
              </a:ext>
            </a:extLst>
          </p:cNvPr>
          <p:cNvSpPr/>
          <p:nvPr/>
        </p:nvSpPr>
        <p:spPr>
          <a:xfrm rot="-2280000">
            <a:off x="2742108" y="3736254"/>
            <a:ext cx="960294" cy="15667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455B255-F668-D649-93F5-3F1A8C8293DF}"/>
              </a:ext>
            </a:extLst>
          </p:cNvPr>
          <p:cNvSpPr/>
          <p:nvPr/>
        </p:nvSpPr>
        <p:spPr>
          <a:xfrm rot="3120000">
            <a:off x="2815951" y="2985252"/>
            <a:ext cx="960294" cy="15667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4A48AB-4DB5-6C7F-3A96-48F719E76CB2}"/>
              </a:ext>
            </a:extLst>
          </p:cNvPr>
          <p:cNvSpPr/>
          <p:nvPr/>
        </p:nvSpPr>
        <p:spPr>
          <a:xfrm rot="-2280000">
            <a:off x="2886652" y="2199685"/>
            <a:ext cx="960294" cy="15667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6C4DC5-685F-7D47-89FA-C333D95B90A4}"/>
              </a:ext>
            </a:extLst>
          </p:cNvPr>
          <p:cNvSpPr/>
          <p:nvPr/>
        </p:nvSpPr>
        <p:spPr>
          <a:xfrm rot="2700000">
            <a:off x="2965209" y="1594799"/>
            <a:ext cx="960294" cy="15667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diagram of a number&#10;&#10;Description automatically generated">
            <a:extLst>
              <a:ext uri="{FF2B5EF4-FFF2-40B4-BE49-F238E27FC236}">
                <a16:creationId xmlns:a16="http://schemas.microsoft.com/office/drawing/2014/main" id="{BA6FC765-6E7D-8CAA-C901-221C9B0EBFAC}"/>
              </a:ext>
            </a:extLst>
          </p:cNvPr>
          <p:cNvPicPr>
            <a:picLocks noChangeAspect="1"/>
          </p:cNvPicPr>
          <p:nvPr/>
        </p:nvPicPr>
        <p:blipFill>
          <a:blip r:embed="rId3"/>
          <a:stretch>
            <a:fillRect/>
          </a:stretch>
        </p:blipFill>
        <p:spPr>
          <a:xfrm>
            <a:off x="6256256" y="1827182"/>
            <a:ext cx="5641942" cy="2897264"/>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9AB43948-C732-F65D-4D57-1ADD0F842DEE}"/>
              </a:ext>
            </a:extLst>
          </p:cNvPr>
          <p:cNvPicPr>
            <a:picLocks noChangeAspect="1"/>
          </p:cNvPicPr>
          <p:nvPr/>
        </p:nvPicPr>
        <p:blipFill>
          <a:blip r:embed="rId4"/>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321909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7" grpId="0" animBg="1"/>
      <p:bldP spid="19"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556F25-4ADC-E9C8-1D8C-E750FD9C61E2}"/>
              </a:ext>
            </a:extLst>
          </p:cNvPr>
          <p:cNvSpPr>
            <a:spLocks noGrp="1"/>
          </p:cNvSpPr>
          <p:nvPr>
            <p:ph type="dt" sz="half" idx="10"/>
          </p:nvPr>
        </p:nvSpPr>
        <p:spPr/>
        <p:txBody>
          <a:bodyPr/>
          <a:lstStyle/>
          <a:p>
            <a:fld id="{0F7782B2-018B-4FD3-AD95-2F64EDE0E9D6}" type="datetime1">
              <a:rPr lang="de-CH" noProof="0" smtClean="0"/>
              <a:t>19.10.2023</a:t>
            </a:fld>
            <a:endParaRPr lang="de-CH" noProof="0"/>
          </a:p>
        </p:txBody>
      </p:sp>
      <p:sp>
        <p:nvSpPr>
          <p:cNvPr id="5" name="Footer Placeholder 4">
            <a:extLst>
              <a:ext uri="{FF2B5EF4-FFF2-40B4-BE49-F238E27FC236}">
                <a16:creationId xmlns:a16="http://schemas.microsoft.com/office/drawing/2014/main" id="{E53DF8E0-320C-6C96-687F-521257451294}"/>
              </a:ext>
            </a:extLst>
          </p:cNvPr>
          <p:cNvSpPr>
            <a:spLocks noGrp="1"/>
          </p:cNvSpPr>
          <p:nvPr>
            <p:ph type="ftr" sz="quarter" idx="11"/>
          </p:nvPr>
        </p:nvSpPr>
        <p:spPr/>
        <p:txBody>
          <a:bodyPr/>
          <a:lstStyle/>
          <a:p>
            <a:r>
              <a:rPr lang="de-DE" err="1"/>
              <a:t>Automatic</a:t>
            </a:r>
            <a:r>
              <a:rPr lang="de-DE"/>
              <a:t> Control Laboratory (IFA)</a:t>
            </a:r>
          </a:p>
          <a:p>
            <a:endParaRPr lang="de-DE" noProof="0">
              <a:cs typeface="Arial"/>
            </a:endParaRPr>
          </a:p>
        </p:txBody>
      </p:sp>
      <p:sp>
        <p:nvSpPr>
          <p:cNvPr id="6" name="Slide Number Placeholder 5">
            <a:extLst>
              <a:ext uri="{FF2B5EF4-FFF2-40B4-BE49-F238E27FC236}">
                <a16:creationId xmlns:a16="http://schemas.microsoft.com/office/drawing/2014/main" id="{59F6B05C-A5EC-1679-F125-D49B7F420354}"/>
              </a:ext>
            </a:extLst>
          </p:cNvPr>
          <p:cNvSpPr>
            <a:spLocks noGrp="1"/>
          </p:cNvSpPr>
          <p:nvPr>
            <p:ph type="sldNum" sz="quarter" idx="12"/>
          </p:nvPr>
        </p:nvSpPr>
        <p:spPr/>
        <p:txBody>
          <a:bodyPr/>
          <a:lstStyle/>
          <a:p>
            <a:fld id="{5ACA52AF-F19D-405C-AD5F-7D94B96A5CC3}" type="slidenum">
              <a:rPr lang="de-CH" noProof="0" smtClean="0"/>
              <a:t>22</a:t>
            </a:fld>
            <a:endParaRPr lang="de-CH" noProof="0"/>
          </a:p>
        </p:txBody>
      </p:sp>
      <p:sp>
        <p:nvSpPr>
          <p:cNvPr id="3" name="Titel 2">
            <a:extLst>
              <a:ext uri="{FF2B5EF4-FFF2-40B4-BE49-F238E27FC236}">
                <a16:creationId xmlns:a16="http://schemas.microsoft.com/office/drawing/2014/main" id="{1D345914-F41A-96A9-A208-27C177AF0BE9}"/>
              </a:ext>
            </a:extLst>
          </p:cNvPr>
          <p:cNvSpPr>
            <a:spLocks noGrp="1"/>
          </p:cNvSpPr>
          <p:nvPr>
            <p:ph type="title"/>
          </p:nvPr>
        </p:nvSpPr>
        <p:spPr>
          <a:xfrm>
            <a:off x="731837" y="260351"/>
            <a:ext cx="10728325" cy="900000"/>
          </a:xfrm>
        </p:spPr>
        <p:txBody>
          <a:bodyPr anchor="t">
            <a:normAutofit/>
          </a:bodyPr>
          <a:lstStyle/>
          <a:p>
            <a:r>
              <a:rPr lang="de-DE" b="1"/>
              <a:t>Additional Slides : The </a:t>
            </a:r>
            <a:r>
              <a:rPr lang="de-DE" b="1" err="1"/>
              <a:t>post</a:t>
            </a:r>
            <a:r>
              <a:rPr lang="de-DE" b="1"/>
              <a:t> -</a:t>
            </a:r>
            <a:r>
              <a:rPr lang="de-DE" b="1" err="1"/>
              <a:t>processing</a:t>
            </a:r>
            <a:r>
              <a:rPr lang="de-DE" b="1"/>
              <a:t> </a:t>
            </a:r>
            <a:r>
              <a:rPr lang="de-DE" b="1" err="1"/>
              <a:t>procedure</a:t>
            </a:r>
            <a:endParaRPr lang="de-DE" b="1" err="1">
              <a:cs typeface="Arial"/>
            </a:endParaRPr>
          </a:p>
        </p:txBody>
      </p:sp>
      <p:pic>
        <p:nvPicPr>
          <p:cNvPr id="2" name="Picture 1" descr="A white rectangular sign with black text&#10;&#10;Description automatically generated">
            <a:extLst>
              <a:ext uri="{FF2B5EF4-FFF2-40B4-BE49-F238E27FC236}">
                <a16:creationId xmlns:a16="http://schemas.microsoft.com/office/drawing/2014/main" id="{78BB45E8-94AD-E10E-0308-E74C0116F1C7}"/>
              </a:ext>
            </a:extLst>
          </p:cNvPr>
          <p:cNvPicPr>
            <a:picLocks noChangeAspect="1"/>
          </p:cNvPicPr>
          <p:nvPr/>
        </p:nvPicPr>
        <p:blipFill>
          <a:blip r:embed="rId2"/>
          <a:stretch>
            <a:fillRect/>
          </a:stretch>
        </p:blipFill>
        <p:spPr>
          <a:xfrm>
            <a:off x="1541092" y="1931281"/>
            <a:ext cx="9102694" cy="2995436"/>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FB19E954-88BC-7CC8-0507-F6B36793C9B0}"/>
              </a:ext>
            </a:extLst>
          </p:cNvPr>
          <p:cNvPicPr>
            <a:picLocks noChangeAspect="1"/>
          </p:cNvPicPr>
          <p:nvPr/>
        </p:nvPicPr>
        <p:blipFill>
          <a:blip r:embed="rId3"/>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3823032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B0F6DD9-E629-0826-277A-C00B7644088A}"/>
              </a:ext>
            </a:extLst>
          </p:cNvPr>
          <p:cNvSpPr/>
          <p:nvPr/>
        </p:nvSpPr>
        <p:spPr>
          <a:xfrm>
            <a:off x="7333049" y="824923"/>
            <a:ext cx="4084753" cy="2604078"/>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ACFA84D-8652-4A50-F676-C6468E0AA1E2}"/>
              </a:ext>
            </a:extLst>
          </p:cNvPr>
          <p:cNvSpPr/>
          <p:nvPr/>
        </p:nvSpPr>
        <p:spPr>
          <a:xfrm>
            <a:off x="7333049" y="3689972"/>
            <a:ext cx="4084753" cy="2604078"/>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66D2E4D-523D-B27A-BE75-6DF20ED90323}"/>
              </a:ext>
            </a:extLst>
          </p:cNvPr>
          <p:cNvSpPr/>
          <p:nvPr/>
        </p:nvSpPr>
        <p:spPr>
          <a:xfrm>
            <a:off x="3916066" y="797953"/>
            <a:ext cx="3208199" cy="549674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7587E2B-3CDF-2B63-2501-9D608F12EB26}"/>
              </a:ext>
            </a:extLst>
          </p:cNvPr>
          <p:cNvSpPr/>
          <p:nvPr/>
        </p:nvSpPr>
        <p:spPr>
          <a:xfrm>
            <a:off x="248784" y="799387"/>
            <a:ext cx="3208198" cy="549674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1">
            <a:extLst>
              <a:ext uri="{FF2B5EF4-FFF2-40B4-BE49-F238E27FC236}">
                <a16:creationId xmlns:a16="http://schemas.microsoft.com/office/drawing/2014/main" id="{F3439D7D-D598-56EE-BFD8-BC5D7013632C}"/>
              </a:ext>
            </a:extLst>
          </p:cNvPr>
          <p:cNvSpPr txBox="1"/>
          <p:nvPr/>
        </p:nvSpPr>
        <p:spPr>
          <a:xfrm>
            <a:off x="359735" y="2677904"/>
            <a:ext cx="245691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cs typeface="Arial"/>
              </a:rPr>
              <a:t>Bart De Schutter </a:t>
            </a:r>
            <a:r>
              <a:rPr lang="en-US" sz="1400">
                <a:cs typeface="Arial"/>
              </a:rPr>
              <a:t> </a:t>
            </a:r>
            <a:endParaRPr lang="en-US">
              <a:cs typeface="Arial"/>
            </a:endParaRPr>
          </a:p>
          <a:p>
            <a:r>
              <a:rPr lang="en-US" sz="1400">
                <a:cs typeface="Arial"/>
              </a:rPr>
              <a:t>Traffic light Control</a:t>
            </a:r>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fld id="{6BA2947E-D2DB-4F76-9588-775FC8D85F8C}" type="datetime1">
              <a:rPr lang="de-CH" smtClean="0"/>
              <a:pPr>
                <a:spcAft>
                  <a:spcPts val="600"/>
                </a:spcAft>
              </a:pPr>
              <a:t>19.10.2023</a:t>
            </a:fld>
            <a:endParaRPr lang="de-CH"/>
          </a:p>
        </p:txBody>
      </p:sp>
      <p:sp>
        <p:nvSpPr>
          <p:cNvPr id="5" name="Fußzeilenplatzhalter 4">
            <a:extLst>
              <a:ext uri="{FF2B5EF4-FFF2-40B4-BE49-F238E27FC236}">
                <a16:creationId xmlns:a16="http://schemas.microsoft.com/office/drawing/2014/main" id="{4A08BFF2-5DEB-4FE4-A3E3-C18FD3A38B4D}"/>
              </a:ext>
            </a:extLst>
          </p:cNvPr>
          <p:cNvSpPr>
            <a:spLocks noGrp="1"/>
          </p:cNvSpPr>
          <p:nvPr>
            <p:ph type="ftr" sz="quarter" idx="11"/>
          </p:nvPr>
        </p:nvSpPr>
        <p:spPr>
          <a:xfrm>
            <a:off x="2171700" y="6522444"/>
            <a:ext cx="5400000" cy="216000"/>
          </a:xfrm>
        </p:spPr>
        <p:txBody>
          <a:bodyPr vert="horz" lIns="0" tIns="0" rIns="0" bIns="0" rtlCol="0" anchor="ctr">
            <a:normAutofit/>
          </a:bodyPr>
          <a:lstStyle/>
          <a:p>
            <a:pPr>
              <a:spcAft>
                <a:spcPts val="600"/>
              </a:spcAft>
            </a:pPr>
            <a:r>
              <a:rPr lang="de-DE" err="1"/>
              <a:t>Automatic</a:t>
            </a:r>
            <a:r>
              <a:rPr lang="de-DE"/>
              <a:t> Control Laboratory  (IFA)</a:t>
            </a:r>
            <a:endParaRPr lang="de-CH"/>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a:xfrm>
            <a:off x="11137585" y="6522444"/>
            <a:ext cx="322577" cy="216000"/>
          </a:xfrm>
        </p:spPr>
        <p:txBody>
          <a:bodyPr vert="horz" lIns="0" tIns="0" rIns="0" bIns="0" rtlCol="0" anchor="ctr">
            <a:normAutofit/>
          </a:bodyPr>
          <a:lstStyle/>
          <a:p>
            <a:pPr>
              <a:spcAft>
                <a:spcPts val="600"/>
              </a:spcAft>
            </a:pPr>
            <a:fld id="{5ACA52AF-F19D-405C-AD5F-7D94B96A5CC3}" type="slidenum">
              <a:rPr lang="de-CH" smtClean="0"/>
              <a:pPr>
                <a:spcAft>
                  <a:spcPts val="600"/>
                </a:spcAft>
              </a:pPr>
              <a:t>3</a:t>
            </a:fld>
            <a:endParaRPr lang="de-CH"/>
          </a:p>
        </p:txBody>
      </p:sp>
      <p:sp>
        <p:nvSpPr>
          <p:cNvPr id="132" name="Titel 2">
            <a:extLst>
              <a:ext uri="{FF2B5EF4-FFF2-40B4-BE49-F238E27FC236}">
                <a16:creationId xmlns:a16="http://schemas.microsoft.com/office/drawing/2014/main" id="{83A2CEEB-D6FE-6291-EC9D-226644A30A84}"/>
              </a:ext>
            </a:extLst>
          </p:cNvPr>
          <p:cNvSpPr>
            <a:spLocks noGrp="1"/>
          </p:cNvSpPr>
          <p:nvPr>
            <p:ph type="title"/>
          </p:nvPr>
        </p:nvSpPr>
        <p:spPr>
          <a:xfrm>
            <a:off x="731837" y="246108"/>
            <a:ext cx="10728325" cy="900000"/>
          </a:xfrm>
        </p:spPr>
        <p:txBody>
          <a:bodyPr anchor="t">
            <a:normAutofit/>
          </a:bodyPr>
          <a:lstStyle/>
          <a:p>
            <a:r>
              <a:rPr lang="de-DE" b="1">
                <a:cs typeface="Arial"/>
              </a:rPr>
              <a:t>Urban Traffic Control </a:t>
            </a:r>
            <a:endParaRPr lang="de-DE" b="1"/>
          </a:p>
        </p:txBody>
      </p:sp>
      <p:sp>
        <p:nvSpPr>
          <p:cNvPr id="8" name="TextBox 7">
            <a:extLst>
              <a:ext uri="{FF2B5EF4-FFF2-40B4-BE49-F238E27FC236}">
                <a16:creationId xmlns:a16="http://schemas.microsoft.com/office/drawing/2014/main" id="{E318C06C-E4B5-B5BA-D5FA-4FD4853F35C0}"/>
              </a:ext>
            </a:extLst>
          </p:cNvPr>
          <p:cNvSpPr txBox="1"/>
          <p:nvPr/>
        </p:nvSpPr>
        <p:spPr>
          <a:xfrm>
            <a:off x="460433" y="911979"/>
            <a:ext cx="1388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accent5">
                    <a:lumMod val="60000"/>
                    <a:lumOff val="40000"/>
                  </a:schemeClr>
                </a:solidFill>
                <a:cs typeface="Arial"/>
              </a:rPr>
              <a:t>Academia</a:t>
            </a:r>
            <a:endParaRPr lang="en-US" b="1">
              <a:solidFill>
                <a:schemeClr val="accent5">
                  <a:lumMod val="60000"/>
                  <a:lumOff val="40000"/>
                </a:schemeClr>
              </a:solidFill>
            </a:endParaRPr>
          </a:p>
        </p:txBody>
      </p:sp>
      <p:sp>
        <p:nvSpPr>
          <p:cNvPr id="9" name="TextBox 8">
            <a:extLst>
              <a:ext uri="{FF2B5EF4-FFF2-40B4-BE49-F238E27FC236}">
                <a16:creationId xmlns:a16="http://schemas.microsoft.com/office/drawing/2014/main" id="{E7C943A4-E28E-9A95-211D-4B36A1A7B7A9}"/>
              </a:ext>
            </a:extLst>
          </p:cNvPr>
          <p:cNvSpPr txBox="1"/>
          <p:nvPr/>
        </p:nvSpPr>
        <p:spPr>
          <a:xfrm>
            <a:off x="4145633" y="912763"/>
            <a:ext cx="15935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accent5">
                    <a:lumMod val="60000"/>
                    <a:lumOff val="40000"/>
                  </a:schemeClr>
                </a:solidFill>
                <a:cs typeface="Arial"/>
              </a:rPr>
              <a:t>Companies</a:t>
            </a:r>
            <a:endParaRPr lang="en-US" b="1">
              <a:solidFill>
                <a:schemeClr val="accent5">
                  <a:lumMod val="60000"/>
                  <a:lumOff val="40000"/>
                </a:schemeClr>
              </a:solidFill>
            </a:endParaRPr>
          </a:p>
        </p:txBody>
      </p:sp>
      <p:sp>
        <p:nvSpPr>
          <p:cNvPr id="11" name="TextBox 10">
            <a:extLst>
              <a:ext uri="{FF2B5EF4-FFF2-40B4-BE49-F238E27FC236}">
                <a16:creationId xmlns:a16="http://schemas.microsoft.com/office/drawing/2014/main" id="{5C1A6A5E-28E3-9574-F0A9-DBBAB476AB8A}"/>
              </a:ext>
            </a:extLst>
          </p:cNvPr>
          <p:cNvSpPr txBox="1"/>
          <p:nvPr/>
        </p:nvSpPr>
        <p:spPr>
          <a:xfrm>
            <a:off x="4175057" y="1574671"/>
            <a:ext cx="16812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Arial"/>
              </a:rPr>
              <a:t>AUDI</a:t>
            </a:r>
          </a:p>
          <a:p>
            <a:r>
              <a:rPr lang="en-US" sz="1400">
                <a:cs typeface="Arial"/>
              </a:rPr>
              <a:t>Audi connect    </a:t>
            </a:r>
            <a:endParaRPr lang="en-US" sz="1400" b="1">
              <a:cs typeface="Arial"/>
            </a:endParaRPr>
          </a:p>
        </p:txBody>
      </p:sp>
      <p:sp>
        <p:nvSpPr>
          <p:cNvPr id="16" name="TextBox 15">
            <a:extLst>
              <a:ext uri="{FF2B5EF4-FFF2-40B4-BE49-F238E27FC236}">
                <a16:creationId xmlns:a16="http://schemas.microsoft.com/office/drawing/2014/main" id="{BD362D7F-E956-2B75-7CDC-22A88282DF29}"/>
              </a:ext>
            </a:extLst>
          </p:cNvPr>
          <p:cNvSpPr txBox="1"/>
          <p:nvPr/>
        </p:nvSpPr>
        <p:spPr>
          <a:xfrm>
            <a:off x="359734" y="3834580"/>
            <a:ext cx="24569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Arial"/>
              </a:rPr>
              <a:t>Kay </a:t>
            </a:r>
            <a:r>
              <a:rPr lang="en-US" sz="1400" b="1" err="1">
                <a:cs typeface="Arial"/>
              </a:rPr>
              <a:t>Axhausen</a:t>
            </a:r>
            <a:endParaRPr lang="en-US" sz="1400" b="1">
              <a:cs typeface="Arial"/>
            </a:endParaRPr>
          </a:p>
          <a:p>
            <a:r>
              <a:rPr lang="en-US" sz="1400">
                <a:cs typeface="Arial"/>
              </a:rPr>
              <a:t>Demand estimation</a:t>
            </a:r>
          </a:p>
        </p:txBody>
      </p:sp>
      <p:sp>
        <p:nvSpPr>
          <p:cNvPr id="17" name="TextBox 16">
            <a:extLst>
              <a:ext uri="{FF2B5EF4-FFF2-40B4-BE49-F238E27FC236}">
                <a16:creationId xmlns:a16="http://schemas.microsoft.com/office/drawing/2014/main" id="{EF9E43B8-A74C-5E6C-F66D-3983FFB54589}"/>
              </a:ext>
            </a:extLst>
          </p:cNvPr>
          <p:cNvSpPr txBox="1"/>
          <p:nvPr/>
        </p:nvSpPr>
        <p:spPr>
          <a:xfrm>
            <a:off x="359733" y="4914471"/>
            <a:ext cx="245691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Arial"/>
              </a:rPr>
              <a:t>Nikolas </a:t>
            </a:r>
            <a:r>
              <a:rPr lang="en-US" sz="1400" b="1" err="1">
                <a:cs typeface="Arial"/>
              </a:rPr>
              <a:t>Geroliminis</a:t>
            </a:r>
            <a:endParaRPr lang="en-US" sz="1400" b="1">
              <a:cs typeface="Arial"/>
            </a:endParaRPr>
          </a:p>
          <a:p>
            <a:r>
              <a:rPr lang="en-US" sz="1400">
                <a:cs typeface="Arial"/>
              </a:rPr>
              <a:t>Perimeter control &amp; MFD</a:t>
            </a:r>
          </a:p>
          <a:p>
            <a:endParaRPr lang="en-US" sz="1400">
              <a:cs typeface="Arial"/>
            </a:endParaRPr>
          </a:p>
          <a:p>
            <a:r>
              <a:rPr lang="en-US" sz="1400">
                <a:solidFill>
                  <a:schemeClr val="bg2">
                    <a:lumMod val="65000"/>
                  </a:schemeClr>
                </a:solidFill>
                <a:cs typeface="Arial"/>
              </a:rPr>
              <a:t>…and many others</a:t>
            </a:r>
          </a:p>
        </p:txBody>
      </p:sp>
      <p:sp>
        <p:nvSpPr>
          <p:cNvPr id="20" name="TextBox 19">
            <a:extLst>
              <a:ext uri="{FF2B5EF4-FFF2-40B4-BE49-F238E27FC236}">
                <a16:creationId xmlns:a16="http://schemas.microsoft.com/office/drawing/2014/main" id="{D4CC641B-FFEC-9BAE-4618-B6671EE758E4}"/>
              </a:ext>
            </a:extLst>
          </p:cNvPr>
          <p:cNvSpPr txBox="1"/>
          <p:nvPr/>
        </p:nvSpPr>
        <p:spPr>
          <a:xfrm>
            <a:off x="4143758" y="2674786"/>
            <a:ext cx="23216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Arial"/>
              </a:rPr>
              <a:t> TNO</a:t>
            </a:r>
          </a:p>
          <a:p>
            <a:r>
              <a:rPr lang="en-US" sz="1400">
                <a:cs typeface="Arial"/>
              </a:rPr>
              <a:t>Automated transport   </a:t>
            </a:r>
            <a:endParaRPr lang="en-US" sz="1400" b="1">
              <a:cs typeface="Arial"/>
            </a:endParaRPr>
          </a:p>
        </p:txBody>
      </p:sp>
      <p:sp>
        <p:nvSpPr>
          <p:cNvPr id="21" name="TextBox 20">
            <a:extLst>
              <a:ext uri="{FF2B5EF4-FFF2-40B4-BE49-F238E27FC236}">
                <a16:creationId xmlns:a16="http://schemas.microsoft.com/office/drawing/2014/main" id="{7148F582-1BB7-2989-18AD-E6EC4A6053C6}"/>
              </a:ext>
            </a:extLst>
          </p:cNvPr>
          <p:cNvSpPr txBox="1"/>
          <p:nvPr/>
        </p:nvSpPr>
        <p:spPr>
          <a:xfrm>
            <a:off x="4177963" y="3836103"/>
            <a:ext cx="23216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Arial"/>
              </a:rPr>
              <a:t>Continental</a:t>
            </a:r>
          </a:p>
          <a:p>
            <a:r>
              <a:rPr lang="en-US" sz="1400">
                <a:cs typeface="Arial"/>
              </a:rPr>
              <a:t>IoT</a:t>
            </a:r>
            <a:r>
              <a:rPr lang="en-US" sz="1400">
                <a:ea typeface="+mn-lt"/>
                <a:cs typeface="+mn-lt"/>
              </a:rPr>
              <a:t> traffic</a:t>
            </a:r>
            <a:r>
              <a:rPr lang="en-US" sz="1400">
                <a:cs typeface="Arial"/>
              </a:rPr>
              <a:t>    </a:t>
            </a:r>
            <a:endParaRPr lang="en-US" sz="1400" b="1">
              <a:cs typeface="Arial"/>
            </a:endParaRPr>
          </a:p>
        </p:txBody>
      </p:sp>
      <p:sp>
        <p:nvSpPr>
          <p:cNvPr id="25" name="TextBox 24">
            <a:extLst>
              <a:ext uri="{FF2B5EF4-FFF2-40B4-BE49-F238E27FC236}">
                <a16:creationId xmlns:a16="http://schemas.microsoft.com/office/drawing/2014/main" id="{4515AC9E-67A3-B8EC-79D1-BAFC46710F35}"/>
              </a:ext>
            </a:extLst>
          </p:cNvPr>
          <p:cNvSpPr txBox="1"/>
          <p:nvPr/>
        </p:nvSpPr>
        <p:spPr>
          <a:xfrm>
            <a:off x="4146661" y="4903476"/>
            <a:ext cx="2624053"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err="1">
                <a:cs typeface="Arial"/>
              </a:rPr>
              <a:t>Transcality</a:t>
            </a:r>
            <a:endParaRPr lang="en-US" sz="1400" b="1">
              <a:cs typeface="Arial"/>
            </a:endParaRPr>
          </a:p>
          <a:p>
            <a:r>
              <a:rPr lang="en-US" sz="1200">
                <a:cs typeface="Arial"/>
              </a:rPr>
              <a:t>Digital twins &amp; </a:t>
            </a:r>
            <a:endParaRPr lang="en-US" sz="1200" b="1">
              <a:cs typeface="Arial"/>
            </a:endParaRPr>
          </a:p>
          <a:p>
            <a:r>
              <a:rPr lang="en-US" sz="1200">
                <a:cs typeface="Arial"/>
              </a:rPr>
              <a:t>simulations</a:t>
            </a:r>
            <a:endParaRPr lang="en-US" sz="1200" b="1">
              <a:cs typeface="Arial"/>
            </a:endParaRPr>
          </a:p>
        </p:txBody>
      </p:sp>
      <p:sp>
        <p:nvSpPr>
          <p:cNvPr id="31" name="TextBox 30">
            <a:extLst>
              <a:ext uri="{FF2B5EF4-FFF2-40B4-BE49-F238E27FC236}">
                <a16:creationId xmlns:a16="http://schemas.microsoft.com/office/drawing/2014/main" id="{9D681D70-04CC-18C0-8F92-AC1C8EEA54FC}"/>
              </a:ext>
            </a:extLst>
          </p:cNvPr>
          <p:cNvSpPr txBox="1"/>
          <p:nvPr/>
        </p:nvSpPr>
        <p:spPr>
          <a:xfrm>
            <a:off x="7571700" y="1239474"/>
            <a:ext cx="3513992"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4747"/>
                </a:solidFill>
                <a:latin typeface="Helvetica"/>
                <a:cs typeface="Arial"/>
              </a:rPr>
              <a:t>Model Based</a:t>
            </a:r>
          </a:p>
          <a:p>
            <a:endParaRPr lang="en-US" sz="2000" b="1">
              <a:solidFill>
                <a:srgbClr val="FF0000"/>
              </a:solidFill>
              <a:cs typeface="Arial"/>
            </a:endParaRPr>
          </a:p>
          <a:p>
            <a:pPr marL="285750" indent="-285750">
              <a:buFont typeface="Arial"/>
              <a:buChar char="•"/>
            </a:pPr>
            <a:r>
              <a:rPr lang="en-US">
                <a:latin typeface="Helvetica"/>
                <a:cs typeface="Arial"/>
              </a:rPr>
              <a:t>Expensive model estimation</a:t>
            </a:r>
            <a:endParaRPr lang="en-US">
              <a:latin typeface="Helvetica"/>
              <a:cs typeface="Helvetica"/>
            </a:endParaRPr>
          </a:p>
          <a:p>
            <a:pPr marL="285750" indent="-285750">
              <a:buFont typeface="Arial"/>
              <a:buChar char="•"/>
            </a:pPr>
            <a:r>
              <a:rPr lang="en-US">
                <a:latin typeface="Helvetica"/>
                <a:cs typeface="Arial"/>
              </a:rPr>
              <a:t>Expert knowledge is often needed </a:t>
            </a:r>
          </a:p>
        </p:txBody>
      </p:sp>
      <p:sp>
        <p:nvSpPr>
          <p:cNvPr id="2" name="TextBox 1">
            <a:extLst>
              <a:ext uri="{FF2B5EF4-FFF2-40B4-BE49-F238E27FC236}">
                <a16:creationId xmlns:a16="http://schemas.microsoft.com/office/drawing/2014/main" id="{5E0AEEB8-9146-A3E6-DA8C-15338E6B9D5B}"/>
              </a:ext>
            </a:extLst>
          </p:cNvPr>
          <p:cNvSpPr txBox="1"/>
          <p:nvPr/>
        </p:nvSpPr>
        <p:spPr>
          <a:xfrm>
            <a:off x="359734" y="1612133"/>
            <a:ext cx="24569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Arial"/>
              </a:rPr>
              <a:t>Maurice </a:t>
            </a:r>
            <a:r>
              <a:rPr lang="en-US" sz="1400" b="1" err="1">
                <a:cs typeface="Arial"/>
              </a:rPr>
              <a:t>Hemmels</a:t>
            </a:r>
            <a:r>
              <a:rPr lang="en-US" sz="1400" b="1">
                <a:cs typeface="Arial"/>
              </a:rPr>
              <a:t> </a:t>
            </a:r>
            <a:r>
              <a:rPr lang="en-US" sz="1400">
                <a:cs typeface="Arial"/>
              </a:rPr>
              <a:t> </a:t>
            </a:r>
            <a:endParaRPr lang="en-US">
              <a:cs typeface="Arial"/>
            </a:endParaRPr>
          </a:p>
          <a:p>
            <a:r>
              <a:rPr lang="en-US" sz="1400">
                <a:cs typeface="Arial"/>
              </a:rPr>
              <a:t> ATVs</a:t>
            </a:r>
          </a:p>
        </p:txBody>
      </p:sp>
      <p:sp>
        <p:nvSpPr>
          <p:cNvPr id="10" name="TextBox 9">
            <a:extLst>
              <a:ext uri="{FF2B5EF4-FFF2-40B4-BE49-F238E27FC236}">
                <a16:creationId xmlns:a16="http://schemas.microsoft.com/office/drawing/2014/main" id="{9244B453-9D82-4FE3-7966-353FE88B929F}"/>
              </a:ext>
            </a:extLst>
          </p:cNvPr>
          <p:cNvSpPr txBox="1"/>
          <p:nvPr/>
        </p:nvSpPr>
        <p:spPr>
          <a:xfrm>
            <a:off x="7572393" y="4022265"/>
            <a:ext cx="356980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4747"/>
                </a:solidFill>
                <a:cs typeface="Arial"/>
              </a:rPr>
              <a:t>Machine Learning</a:t>
            </a:r>
          </a:p>
          <a:p>
            <a:endParaRPr lang="en-US" sz="2000" b="1">
              <a:solidFill>
                <a:srgbClr val="FF0000"/>
              </a:solidFill>
              <a:cs typeface="Arial"/>
            </a:endParaRPr>
          </a:p>
          <a:p>
            <a:pPr marL="285750" indent="-285750">
              <a:buFont typeface="Arial"/>
              <a:buChar char="•"/>
            </a:pPr>
            <a:r>
              <a:rPr lang="en-US" sz="2000">
                <a:cs typeface="Arial"/>
              </a:rPr>
              <a:t>Interpretability</a:t>
            </a:r>
          </a:p>
          <a:p>
            <a:pPr marL="285750" indent="-285750">
              <a:buFont typeface="Arial"/>
              <a:buChar char="•"/>
            </a:pPr>
            <a:r>
              <a:rPr lang="en-US" sz="2000">
                <a:cs typeface="Arial"/>
              </a:rPr>
              <a:t>Modularity</a:t>
            </a:r>
          </a:p>
          <a:p>
            <a:pPr marL="285750" indent="-285750">
              <a:buFont typeface="Arial"/>
              <a:buChar char="•"/>
            </a:pPr>
            <a:r>
              <a:rPr lang="en-US" sz="2000">
                <a:cs typeface="Arial"/>
              </a:rPr>
              <a:t>Scalability</a:t>
            </a:r>
          </a:p>
        </p:txBody>
      </p:sp>
      <p:pic>
        <p:nvPicPr>
          <p:cNvPr id="12" name="Picture 11" descr="A person in a suit&#10;&#10;Description automatically generated">
            <a:extLst>
              <a:ext uri="{FF2B5EF4-FFF2-40B4-BE49-F238E27FC236}">
                <a16:creationId xmlns:a16="http://schemas.microsoft.com/office/drawing/2014/main" id="{2F0659AC-3342-D6AE-E847-041903E74F06}"/>
              </a:ext>
            </a:extLst>
          </p:cNvPr>
          <p:cNvPicPr>
            <a:picLocks noChangeAspect="1"/>
          </p:cNvPicPr>
          <p:nvPr/>
        </p:nvPicPr>
        <p:blipFill>
          <a:blip r:embed="rId3"/>
          <a:stretch>
            <a:fillRect/>
          </a:stretch>
        </p:blipFill>
        <p:spPr>
          <a:xfrm>
            <a:off x="2661060" y="1423425"/>
            <a:ext cx="683931" cy="827183"/>
          </a:xfrm>
          <a:prstGeom prst="rect">
            <a:avLst/>
          </a:prstGeom>
        </p:spPr>
      </p:pic>
      <p:pic>
        <p:nvPicPr>
          <p:cNvPr id="13" name="Picture 12" descr="A close-up of a person&#10;&#10;Description automatically generated">
            <a:extLst>
              <a:ext uri="{FF2B5EF4-FFF2-40B4-BE49-F238E27FC236}">
                <a16:creationId xmlns:a16="http://schemas.microsoft.com/office/drawing/2014/main" id="{A217BD9F-4F86-143F-A32B-5533303B3F8A}"/>
              </a:ext>
            </a:extLst>
          </p:cNvPr>
          <p:cNvPicPr>
            <a:picLocks noChangeAspect="1"/>
          </p:cNvPicPr>
          <p:nvPr/>
        </p:nvPicPr>
        <p:blipFill>
          <a:blip r:embed="rId4"/>
          <a:stretch>
            <a:fillRect/>
          </a:stretch>
        </p:blipFill>
        <p:spPr>
          <a:xfrm>
            <a:off x="2667259" y="2513078"/>
            <a:ext cx="680749" cy="853742"/>
          </a:xfrm>
          <a:prstGeom prst="rect">
            <a:avLst/>
          </a:prstGeom>
        </p:spPr>
      </p:pic>
      <p:pic>
        <p:nvPicPr>
          <p:cNvPr id="15" name="Picture 14" descr="A person wearing glasses and a suit&#10;&#10;Description automatically generated">
            <a:extLst>
              <a:ext uri="{FF2B5EF4-FFF2-40B4-BE49-F238E27FC236}">
                <a16:creationId xmlns:a16="http://schemas.microsoft.com/office/drawing/2014/main" id="{DDE3324C-5B28-6A3B-7FAE-72D3DB3ED816}"/>
              </a:ext>
            </a:extLst>
          </p:cNvPr>
          <p:cNvPicPr>
            <a:picLocks noChangeAspect="1"/>
          </p:cNvPicPr>
          <p:nvPr/>
        </p:nvPicPr>
        <p:blipFill>
          <a:blip r:embed="rId5"/>
          <a:stretch>
            <a:fillRect/>
          </a:stretch>
        </p:blipFill>
        <p:spPr>
          <a:xfrm>
            <a:off x="2660350" y="3625822"/>
            <a:ext cx="678229" cy="864946"/>
          </a:xfrm>
          <a:prstGeom prst="rect">
            <a:avLst/>
          </a:prstGeom>
        </p:spPr>
      </p:pic>
      <p:pic>
        <p:nvPicPr>
          <p:cNvPr id="32" name="Picture 31" descr="A person wearing glasses and a suit&#10;&#10;Description automatically generated">
            <a:extLst>
              <a:ext uri="{FF2B5EF4-FFF2-40B4-BE49-F238E27FC236}">
                <a16:creationId xmlns:a16="http://schemas.microsoft.com/office/drawing/2014/main" id="{07792FBB-F934-6D7E-08AE-1B89B88FB552}"/>
              </a:ext>
            </a:extLst>
          </p:cNvPr>
          <p:cNvPicPr>
            <a:picLocks noChangeAspect="1"/>
          </p:cNvPicPr>
          <p:nvPr/>
        </p:nvPicPr>
        <p:blipFill>
          <a:blip r:embed="rId6"/>
          <a:stretch>
            <a:fillRect/>
          </a:stretch>
        </p:blipFill>
        <p:spPr>
          <a:xfrm>
            <a:off x="2661346" y="4746289"/>
            <a:ext cx="689043" cy="909769"/>
          </a:xfrm>
          <a:prstGeom prst="rect">
            <a:avLst/>
          </a:prstGeom>
        </p:spPr>
      </p:pic>
      <p:pic>
        <p:nvPicPr>
          <p:cNvPr id="7" name="Picture 6" descr="A close up of a logo&#10;&#10;Description automatically generated">
            <a:extLst>
              <a:ext uri="{FF2B5EF4-FFF2-40B4-BE49-F238E27FC236}">
                <a16:creationId xmlns:a16="http://schemas.microsoft.com/office/drawing/2014/main" id="{1494EC21-F3D7-B6C6-E4E1-FCD310E3AE63}"/>
              </a:ext>
            </a:extLst>
          </p:cNvPr>
          <p:cNvPicPr>
            <a:picLocks noChangeAspect="1"/>
          </p:cNvPicPr>
          <p:nvPr/>
        </p:nvPicPr>
        <p:blipFill>
          <a:blip r:embed="rId7"/>
          <a:stretch>
            <a:fillRect/>
          </a:stretch>
        </p:blipFill>
        <p:spPr>
          <a:xfrm>
            <a:off x="5461029" y="4901546"/>
            <a:ext cx="1569045" cy="430496"/>
          </a:xfrm>
          <a:prstGeom prst="rect">
            <a:avLst/>
          </a:prstGeom>
        </p:spPr>
      </p:pic>
      <p:pic>
        <p:nvPicPr>
          <p:cNvPr id="14" name="Picture 13" descr="A black and white photo of a black background&#10;&#10;Description automatically generated">
            <a:extLst>
              <a:ext uri="{FF2B5EF4-FFF2-40B4-BE49-F238E27FC236}">
                <a16:creationId xmlns:a16="http://schemas.microsoft.com/office/drawing/2014/main" id="{69FAA0F3-3251-58B4-66F4-CA86790593B0}"/>
              </a:ext>
            </a:extLst>
          </p:cNvPr>
          <p:cNvPicPr>
            <a:picLocks noChangeAspect="1"/>
          </p:cNvPicPr>
          <p:nvPr/>
        </p:nvPicPr>
        <p:blipFill>
          <a:blip r:embed="rId8"/>
          <a:stretch>
            <a:fillRect/>
          </a:stretch>
        </p:blipFill>
        <p:spPr>
          <a:xfrm>
            <a:off x="5462186" y="3545537"/>
            <a:ext cx="1566730" cy="892122"/>
          </a:xfrm>
          <a:prstGeom prst="rect">
            <a:avLst/>
          </a:prstGeom>
        </p:spPr>
      </p:pic>
      <p:pic>
        <p:nvPicPr>
          <p:cNvPr id="18" name="Picture 17" descr="A black and white logo&#10;&#10;Description automatically generated">
            <a:extLst>
              <a:ext uri="{FF2B5EF4-FFF2-40B4-BE49-F238E27FC236}">
                <a16:creationId xmlns:a16="http://schemas.microsoft.com/office/drawing/2014/main" id="{A127CA89-D30F-4832-A283-153040502576}"/>
              </a:ext>
            </a:extLst>
          </p:cNvPr>
          <p:cNvPicPr>
            <a:picLocks noChangeAspect="1"/>
          </p:cNvPicPr>
          <p:nvPr/>
        </p:nvPicPr>
        <p:blipFill>
          <a:blip r:embed="rId9"/>
          <a:stretch>
            <a:fillRect/>
          </a:stretch>
        </p:blipFill>
        <p:spPr>
          <a:xfrm>
            <a:off x="5860991" y="2581606"/>
            <a:ext cx="1281870" cy="733387"/>
          </a:xfrm>
          <a:prstGeom prst="rect">
            <a:avLst/>
          </a:prstGeom>
        </p:spPr>
      </p:pic>
      <p:pic>
        <p:nvPicPr>
          <p:cNvPr id="19" name="Picture 18" descr="A black circle with a black background&#10;&#10;Description automatically generated">
            <a:extLst>
              <a:ext uri="{FF2B5EF4-FFF2-40B4-BE49-F238E27FC236}">
                <a16:creationId xmlns:a16="http://schemas.microsoft.com/office/drawing/2014/main" id="{6782C78E-F555-329C-7ACC-C4F3BED1E4D4}"/>
              </a:ext>
            </a:extLst>
          </p:cNvPr>
          <p:cNvPicPr>
            <a:picLocks noChangeAspect="1"/>
          </p:cNvPicPr>
          <p:nvPr/>
        </p:nvPicPr>
        <p:blipFill>
          <a:blip r:embed="rId10"/>
          <a:stretch>
            <a:fillRect/>
          </a:stretch>
        </p:blipFill>
        <p:spPr>
          <a:xfrm>
            <a:off x="5861703" y="1143712"/>
            <a:ext cx="1280445" cy="1294688"/>
          </a:xfrm>
          <a:prstGeom prst="rect">
            <a:avLst/>
          </a:prstGeom>
        </p:spPr>
      </p:pic>
      <p:pic>
        <p:nvPicPr>
          <p:cNvPr id="26" name="Picture 25" descr="A black text on a white background&#10;&#10;Description automatically generated">
            <a:extLst>
              <a:ext uri="{FF2B5EF4-FFF2-40B4-BE49-F238E27FC236}">
                <a16:creationId xmlns:a16="http://schemas.microsoft.com/office/drawing/2014/main" id="{7421FA5F-DD97-9211-1666-D371A2C9783B}"/>
              </a:ext>
            </a:extLst>
          </p:cNvPr>
          <p:cNvPicPr>
            <a:picLocks noChangeAspect="1"/>
          </p:cNvPicPr>
          <p:nvPr/>
        </p:nvPicPr>
        <p:blipFill>
          <a:blip r:embed="rId11"/>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18540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34" grpId="0" animBg="1"/>
      <p:bldP spid="33" grpId="0" animBg="1"/>
      <p:bldP spid="3" grpId="0"/>
      <p:bldP spid="8" grpId="0"/>
      <p:bldP spid="9" grpId="0"/>
      <p:bldP spid="11" grpId="0"/>
      <p:bldP spid="16" grpId="0"/>
      <p:bldP spid="17" grpId="0"/>
      <p:bldP spid="20" grpId="0"/>
      <p:bldP spid="21" grpId="0"/>
      <p:bldP spid="25" grpId="0"/>
      <p:bldP spid="31" grpId="0"/>
      <p:bldP spid="2" grpId="0"/>
      <p:bldP spid="10" grpId="0"/>
    </p:bldLst>
  </p:timing>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7C06A2D-50BD-808F-1F1B-12DA75A81B18}"/>
              </a:ext>
            </a:extLst>
          </p:cNvPr>
          <p:cNvSpPr>
            <a:spLocks noGrp="1"/>
          </p:cNvSpPr>
          <p:nvPr>
            <p:ph type="dt" sz="half" idx="10"/>
          </p:nvPr>
        </p:nvSpPr>
        <p:spPr/>
        <p:txBody>
          <a:bodyPr/>
          <a:lstStyle/>
          <a:p>
            <a:fld id="{11B96697-4585-4368-989A-16003D150648}" type="datetime1">
              <a:rPr lang="de-CH" noProof="0" smtClean="0"/>
              <a:t>19.10.2023</a:t>
            </a:fld>
            <a:endParaRPr lang="de-CH" noProof="0"/>
          </a:p>
        </p:txBody>
      </p:sp>
      <p:sp>
        <p:nvSpPr>
          <p:cNvPr id="5" name="Footer Placeholder 4">
            <a:extLst>
              <a:ext uri="{FF2B5EF4-FFF2-40B4-BE49-F238E27FC236}">
                <a16:creationId xmlns:a16="http://schemas.microsoft.com/office/drawing/2014/main" id="{DF7C6EBE-F448-8BCA-DEAC-ECE46E1984CB}"/>
              </a:ext>
            </a:extLst>
          </p:cNvPr>
          <p:cNvSpPr>
            <a:spLocks noGrp="1"/>
          </p:cNvSpPr>
          <p:nvPr>
            <p:ph type="ftr" sz="quarter" idx="11"/>
          </p:nvPr>
        </p:nvSpPr>
        <p:spPr/>
        <p:txBody>
          <a:bodyPr/>
          <a:lstStyle/>
          <a:p>
            <a:r>
              <a:rPr lang="de-DE" err="1">
                <a:cs typeface="Arial"/>
              </a:rPr>
              <a:t>Automatic</a:t>
            </a:r>
            <a:r>
              <a:rPr lang="de-DE">
                <a:cs typeface="Arial"/>
              </a:rPr>
              <a:t> Control Laboratory</a:t>
            </a:r>
            <a:endParaRPr lang="de-DE" noProof="0">
              <a:cs typeface="Arial"/>
            </a:endParaRPr>
          </a:p>
        </p:txBody>
      </p:sp>
      <p:sp>
        <p:nvSpPr>
          <p:cNvPr id="6" name="Slide Number Placeholder 5">
            <a:extLst>
              <a:ext uri="{FF2B5EF4-FFF2-40B4-BE49-F238E27FC236}">
                <a16:creationId xmlns:a16="http://schemas.microsoft.com/office/drawing/2014/main" id="{63E52DEB-B7CB-4D41-466B-DCD5461B5A49}"/>
              </a:ext>
            </a:extLst>
          </p:cNvPr>
          <p:cNvSpPr>
            <a:spLocks noGrp="1"/>
          </p:cNvSpPr>
          <p:nvPr>
            <p:ph type="sldNum" sz="quarter" idx="12"/>
          </p:nvPr>
        </p:nvSpPr>
        <p:spPr/>
        <p:txBody>
          <a:bodyPr/>
          <a:lstStyle/>
          <a:p>
            <a:fld id="{5ACA52AF-F19D-405C-AD5F-7D94B96A5CC3}" type="slidenum">
              <a:rPr lang="de-CH" noProof="0" dirty="0" smtClean="0"/>
              <a:t>4</a:t>
            </a:fld>
            <a:endParaRPr lang="de-CH" noProof="0" dirty="0"/>
          </a:p>
        </p:txBody>
      </p:sp>
      <p:sp>
        <p:nvSpPr>
          <p:cNvPr id="3" name="Titel 2">
            <a:extLst>
              <a:ext uri="{FF2B5EF4-FFF2-40B4-BE49-F238E27FC236}">
                <a16:creationId xmlns:a16="http://schemas.microsoft.com/office/drawing/2014/main" id="{44B1E210-177A-F6A2-A8CD-02CBB7E2C257}"/>
              </a:ext>
            </a:extLst>
          </p:cNvPr>
          <p:cNvSpPr>
            <a:spLocks noGrp="1"/>
          </p:cNvSpPr>
          <p:nvPr>
            <p:ph type="title"/>
          </p:nvPr>
        </p:nvSpPr>
        <p:spPr>
          <a:xfrm>
            <a:off x="731837" y="260351"/>
            <a:ext cx="10728325" cy="900000"/>
          </a:xfrm>
        </p:spPr>
        <p:txBody>
          <a:bodyPr anchor="t">
            <a:normAutofit/>
          </a:bodyPr>
          <a:lstStyle/>
          <a:p>
            <a:r>
              <a:rPr lang="de-DE" b="1">
                <a:cs typeface="Arial"/>
              </a:rPr>
              <a:t>Take-home </a:t>
            </a:r>
            <a:r>
              <a:rPr lang="de-DE" b="1" err="1">
                <a:cs typeface="Arial"/>
              </a:rPr>
              <a:t>message</a:t>
            </a:r>
            <a:endParaRPr lang="de-DE" b="1">
              <a:cs typeface="Arial"/>
            </a:endParaRPr>
          </a:p>
        </p:txBody>
      </p:sp>
      <p:sp>
        <p:nvSpPr>
          <p:cNvPr id="22" name="TextBox 21">
            <a:extLst>
              <a:ext uri="{FF2B5EF4-FFF2-40B4-BE49-F238E27FC236}">
                <a16:creationId xmlns:a16="http://schemas.microsoft.com/office/drawing/2014/main" id="{C02A84F1-7E92-2179-5C9E-7AEFB41DA98A}"/>
              </a:ext>
            </a:extLst>
          </p:cNvPr>
          <p:cNvSpPr txBox="1"/>
          <p:nvPr/>
        </p:nvSpPr>
        <p:spPr>
          <a:xfrm>
            <a:off x="729983" y="3563471"/>
            <a:ext cx="35778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A first step towards a unified framework for </a:t>
            </a:r>
            <a:r>
              <a:rPr lang="en-US" b="1">
                <a:cs typeface="Arial"/>
              </a:rPr>
              <a:t>testing</a:t>
            </a:r>
            <a:r>
              <a:rPr lang="en-US">
                <a:cs typeface="Arial"/>
              </a:rPr>
              <a:t> and </a:t>
            </a:r>
            <a:r>
              <a:rPr lang="en-US" b="1">
                <a:cs typeface="Arial"/>
              </a:rPr>
              <a:t>benchmarking</a:t>
            </a:r>
            <a:r>
              <a:rPr lang="en-US">
                <a:cs typeface="Arial"/>
              </a:rPr>
              <a:t> algorithms.</a:t>
            </a:r>
            <a:endParaRPr lang="en-US"/>
          </a:p>
        </p:txBody>
      </p:sp>
      <p:sp>
        <p:nvSpPr>
          <p:cNvPr id="8" name="Rectangle: Rounded Corners 7">
            <a:extLst>
              <a:ext uri="{FF2B5EF4-FFF2-40B4-BE49-F238E27FC236}">
                <a16:creationId xmlns:a16="http://schemas.microsoft.com/office/drawing/2014/main" id="{6F17B574-9169-2DF5-3183-825AF076BDC9}"/>
              </a:ext>
            </a:extLst>
          </p:cNvPr>
          <p:cNvSpPr/>
          <p:nvPr/>
        </p:nvSpPr>
        <p:spPr>
          <a:xfrm>
            <a:off x="6700314" y="5014468"/>
            <a:ext cx="2714741" cy="934222"/>
          </a:xfrm>
          <a:prstGeom prst="roundRect">
            <a:avLst>
              <a:gd name="adj" fmla="val 0"/>
            </a:avLst>
          </a:prstGeom>
          <a:solidFill>
            <a:schemeClr val="accent4">
              <a:lumMod val="20000"/>
              <a:lumOff val="80000"/>
            </a:schemeClr>
          </a:solid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err="1">
                <a:solidFill>
                  <a:schemeClr val="accent4"/>
                </a:solidFill>
                <a:cs typeface="Arial"/>
              </a:rPr>
              <a:t>DeePC</a:t>
            </a:r>
            <a:endParaRPr lang="en-US" sz="3200" b="1">
              <a:solidFill>
                <a:schemeClr val="accent4"/>
              </a:solidFill>
            </a:endParaRPr>
          </a:p>
        </p:txBody>
      </p:sp>
      <p:grpSp>
        <p:nvGrpSpPr>
          <p:cNvPr id="9" name="Group 8">
            <a:extLst>
              <a:ext uri="{FF2B5EF4-FFF2-40B4-BE49-F238E27FC236}">
                <a16:creationId xmlns:a16="http://schemas.microsoft.com/office/drawing/2014/main" id="{E4C02FC0-60F8-5E1E-81F9-130777F82625}"/>
              </a:ext>
            </a:extLst>
          </p:cNvPr>
          <p:cNvGrpSpPr/>
          <p:nvPr/>
        </p:nvGrpSpPr>
        <p:grpSpPr>
          <a:xfrm>
            <a:off x="6563815" y="425965"/>
            <a:ext cx="2905774" cy="2651364"/>
            <a:chOff x="6563815" y="425965"/>
            <a:chExt cx="2905774" cy="2651364"/>
          </a:xfrm>
        </p:grpSpPr>
        <p:pic>
          <p:nvPicPr>
            <p:cNvPr id="28" name="Picture 27" descr="A map of a city&#10;&#10;Description automatically generated">
              <a:extLst>
                <a:ext uri="{FF2B5EF4-FFF2-40B4-BE49-F238E27FC236}">
                  <a16:creationId xmlns:a16="http://schemas.microsoft.com/office/drawing/2014/main" id="{935243DC-8A9C-898E-3A2E-39B699A51F28}"/>
                </a:ext>
              </a:extLst>
            </p:cNvPr>
            <p:cNvPicPr>
              <a:picLocks noChangeAspect="1"/>
            </p:cNvPicPr>
            <p:nvPr/>
          </p:nvPicPr>
          <p:blipFill rotWithShape="1">
            <a:blip r:embed="rId2">
              <a:duotone>
                <a:prstClr val="black"/>
                <a:schemeClr val="accent1">
                  <a:lumMod val="20000"/>
                  <a:lumOff val="80000"/>
                  <a:tint val="45000"/>
                  <a:satMod val="400000"/>
                </a:schemeClr>
              </a:duotone>
            </a:blip>
            <a:srcRect t="6389" r="4935" b="-278"/>
            <a:stretch/>
          </p:blipFill>
          <p:spPr>
            <a:xfrm>
              <a:off x="6563815" y="425967"/>
              <a:ext cx="2905774" cy="2651362"/>
            </a:xfrm>
            <a:prstGeom prst="rect">
              <a:avLst/>
            </a:prstGeom>
            <a:ln w="38100">
              <a:solidFill>
                <a:schemeClr val="accent1">
                  <a:lumMod val="75000"/>
                </a:schemeClr>
              </a:solidFill>
            </a:ln>
          </p:spPr>
        </p:pic>
        <p:grpSp>
          <p:nvGrpSpPr>
            <p:cNvPr id="29" name="Group 28">
              <a:extLst>
                <a:ext uri="{FF2B5EF4-FFF2-40B4-BE49-F238E27FC236}">
                  <a16:creationId xmlns:a16="http://schemas.microsoft.com/office/drawing/2014/main" id="{93D80CF5-2CC7-626E-010B-AF64A1B27B40}"/>
                </a:ext>
              </a:extLst>
            </p:cNvPr>
            <p:cNvGrpSpPr/>
            <p:nvPr/>
          </p:nvGrpSpPr>
          <p:grpSpPr>
            <a:xfrm>
              <a:off x="6577436" y="425965"/>
              <a:ext cx="2458279" cy="293797"/>
              <a:chOff x="6577436" y="425965"/>
              <a:chExt cx="5570710" cy="665773"/>
            </a:xfrm>
          </p:grpSpPr>
          <p:sp>
            <p:nvSpPr>
              <p:cNvPr id="31" name="Rectangle 30">
                <a:extLst>
                  <a:ext uri="{FF2B5EF4-FFF2-40B4-BE49-F238E27FC236}">
                    <a16:creationId xmlns:a16="http://schemas.microsoft.com/office/drawing/2014/main" id="{D9F7A2C6-22D5-1D16-4031-F721CE5F0BF0}"/>
                  </a:ext>
                </a:extLst>
              </p:cNvPr>
              <p:cNvSpPr/>
              <p:nvPr/>
            </p:nvSpPr>
            <p:spPr>
              <a:xfrm>
                <a:off x="6577436" y="434540"/>
                <a:ext cx="5570710" cy="657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sz="1400">
                    <a:solidFill>
                      <a:schemeClr val="accent1">
                        <a:lumMod val="50000"/>
                      </a:schemeClr>
                    </a:solidFill>
                  </a:rPr>
                  <a:t> </a:t>
                </a:r>
                <a:r>
                  <a:rPr lang="en-US" sz="1200">
                    <a:solidFill>
                      <a:schemeClr val="accent1">
                        <a:lumMod val="50000"/>
                      </a:schemeClr>
                    </a:solidFill>
                  </a:rPr>
                  <a:t>- realistic </a:t>
                </a:r>
                <a:r>
                  <a:rPr lang="en-US" sz="1200" err="1">
                    <a:solidFill>
                      <a:schemeClr val="accent1">
                        <a:lumMod val="50000"/>
                      </a:schemeClr>
                    </a:solidFill>
                  </a:rPr>
                  <a:t>microsim</a:t>
                </a:r>
                <a:r>
                  <a:rPr lang="en-US" sz="1200">
                    <a:solidFill>
                      <a:schemeClr val="accent1">
                        <a:lumMod val="50000"/>
                      </a:schemeClr>
                    </a:solidFill>
                  </a:rPr>
                  <a:t>.</a:t>
                </a:r>
                <a:endParaRPr lang="en-US" sz="1400">
                  <a:solidFill>
                    <a:schemeClr val="accent1">
                      <a:lumMod val="50000"/>
                    </a:schemeClr>
                  </a:solidFill>
                </a:endParaRPr>
              </a:p>
            </p:txBody>
          </p:sp>
          <p:pic>
            <p:nvPicPr>
              <p:cNvPr id="32" name="Picture 31" descr="A close up of a logo&#10;&#10;Description automatically generated">
                <a:extLst>
                  <a:ext uri="{FF2B5EF4-FFF2-40B4-BE49-F238E27FC236}">
                    <a16:creationId xmlns:a16="http://schemas.microsoft.com/office/drawing/2014/main" id="{1EAEFB3F-7065-FD5E-C788-F45382BD364B}"/>
                  </a:ext>
                </a:extLst>
              </p:cNvPr>
              <p:cNvPicPr>
                <a:picLocks noChangeAspect="1"/>
              </p:cNvPicPr>
              <p:nvPr/>
            </p:nvPicPr>
            <p:blipFill>
              <a:blip r:embed="rId3"/>
              <a:stretch>
                <a:fillRect/>
              </a:stretch>
            </p:blipFill>
            <p:spPr>
              <a:xfrm>
                <a:off x="6664427" y="425965"/>
                <a:ext cx="2243737" cy="616320"/>
              </a:xfrm>
              <a:prstGeom prst="rect">
                <a:avLst/>
              </a:prstGeom>
            </p:spPr>
          </p:pic>
        </p:grpSp>
        <p:pic>
          <p:nvPicPr>
            <p:cNvPr id="30" name="Picture 29" descr="SUMO Simulation of Urban MObility">
              <a:extLst>
                <a:ext uri="{FF2B5EF4-FFF2-40B4-BE49-F238E27FC236}">
                  <a16:creationId xmlns:a16="http://schemas.microsoft.com/office/drawing/2014/main" id="{EF81211F-B378-86C6-A469-CB870CF48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899" y="2432703"/>
              <a:ext cx="631260" cy="6312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63D6C15-188B-FD16-952D-51BA5F05B4FA}"/>
              </a:ext>
            </a:extLst>
          </p:cNvPr>
          <p:cNvGrpSpPr/>
          <p:nvPr/>
        </p:nvGrpSpPr>
        <p:grpSpPr>
          <a:xfrm>
            <a:off x="9565735" y="3623040"/>
            <a:ext cx="1571850" cy="667819"/>
            <a:chOff x="9565735" y="3623040"/>
            <a:chExt cx="1571850" cy="667819"/>
          </a:xfrm>
        </p:grpSpPr>
        <p:sp>
          <p:nvSpPr>
            <p:cNvPr id="26" name="Round Diagonal Corner Rectangle 22">
              <a:extLst>
                <a:ext uri="{FF2B5EF4-FFF2-40B4-BE49-F238E27FC236}">
                  <a16:creationId xmlns:a16="http://schemas.microsoft.com/office/drawing/2014/main" id="{F4F41EF3-B744-2892-6593-C9FF906DD306}"/>
                </a:ext>
              </a:extLst>
            </p:cNvPr>
            <p:cNvSpPr/>
            <p:nvPr/>
          </p:nvSpPr>
          <p:spPr>
            <a:xfrm>
              <a:off x="9565735" y="3637717"/>
              <a:ext cx="1571850" cy="653142"/>
            </a:xfrm>
            <a:prstGeom prst="round2DiagRect">
              <a:avLst>
                <a:gd name="adj1" fmla="val 39681"/>
                <a:gd name="adj2" fmla="val 0"/>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b="1">
                  <a:solidFill>
                    <a:schemeClr val="tx1"/>
                  </a:solidFill>
                  <a:cs typeface="Arial"/>
                </a:rPr>
                <a:t> </a:t>
              </a:r>
              <a:r>
                <a:rPr lang="en-US" sz="1400" b="1">
                  <a:solidFill>
                    <a:schemeClr val="accent6">
                      <a:lumMod val="75000"/>
                    </a:schemeClr>
                  </a:solidFill>
                  <a:cs typeface="Arial"/>
                </a:rPr>
                <a:t>Repo</a:t>
              </a:r>
              <a:endParaRPr lang="en-US" b="1">
                <a:solidFill>
                  <a:schemeClr val="accent6">
                    <a:lumMod val="75000"/>
                  </a:schemeClr>
                </a:solidFill>
              </a:endParaRPr>
            </a:p>
          </p:txBody>
        </p:sp>
        <p:pic>
          <p:nvPicPr>
            <p:cNvPr id="27" name="Picture 26" descr="A logo of a fox&#10;&#10;Description automatically generated">
              <a:extLst>
                <a:ext uri="{FF2B5EF4-FFF2-40B4-BE49-F238E27FC236}">
                  <a16:creationId xmlns:a16="http://schemas.microsoft.com/office/drawing/2014/main" id="{64F2344B-4C9B-7D72-8083-C68926451159}"/>
                </a:ext>
              </a:extLst>
            </p:cNvPr>
            <p:cNvPicPr>
              <a:picLocks noChangeAspect="1"/>
            </p:cNvPicPr>
            <p:nvPr/>
          </p:nvPicPr>
          <p:blipFill>
            <a:blip r:embed="rId5"/>
            <a:stretch>
              <a:fillRect/>
            </a:stretch>
          </p:blipFill>
          <p:spPr>
            <a:xfrm>
              <a:off x="10320388" y="3623040"/>
              <a:ext cx="713463" cy="629442"/>
            </a:xfrm>
            <a:prstGeom prst="rect">
              <a:avLst/>
            </a:prstGeom>
          </p:spPr>
        </p:pic>
      </p:grpSp>
      <p:cxnSp>
        <p:nvCxnSpPr>
          <p:cNvPr id="14" name="Elbow Connector 28">
            <a:extLst>
              <a:ext uri="{FF2B5EF4-FFF2-40B4-BE49-F238E27FC236}">
                <a16:creationId xmlns:a16="http://schemas.microsoft.com/office/drawing/2014/main" id="{7A395DAB-5F78-9288-E1C7-B6A9EFDA39F0}"/>
              </a:ext>
            </a:extLst>
          </p:cNvPr>
          <p:cNvCxnSpPr>
            <a:cxnSpLocks/>
            <a:stCxn id="10" idx="1"/>
            <a:endCxn id="2" idx="1"/>
          </p:cNvCxnSpPr>
          <p:nvPr/>
        </p:nvCxnSpPr>
        <p:spPr>
          <a:xfrm rot="16200000" flipH="1">
            <a:off x="5677457" y="4458722"/>
            <a:ext cx="1109110" cy="936604"/>
          </a:xfrm>
          <a:prstGeom prst="bentConnector2">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Elbow Connector 30">
            <a:extLst>
              <a:ext uri="{FF2B5EF4-FFF2-40B4-BE49-F238E27FC236}">
                <a16:creationId xmlns:a16="http://schemas.microsoft.com/office/drawing/2014/main" id="{50179EF4-005D-FA4D-A8EF-A318C5716AB7}"/>
              </a:ext>
            </a:extLst>
          </p:cNvPr>
          <p:cNvCxnSpPr>
            <a:cxnSpLocks/>
            <a:endCxn id="13" idx="1"/>
          </p:cNvCxnSpPr>
          <p:nvPr/>
        </p:nvCxnSpPr>
        <p:spPr>
          <a:xfrm rot="5400000" flipH="1" flipV="1">
            <a:off x="5171626" y="2312462"/>
            <a:ext cx="1953002" cy="831375"/>
          </a:xfrm>
          <a:prstGeom prst="bentConnector2">
            <a:avLst/>
          </a:prstGeom>
          <a:ln w="381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Elbow Connector 33">
            <a:extLst>
              <a:ext uri="{FF2B5EF4-FFF2-40B4-BE49-F238E27FC236}">
                <a16:creationId xmlns:a16="http://schemas.microsoft.com/office/drawing/2014/main" id="{5F61C889-C0B3-EC90-3064-CC86D33D25E1}"/>
              </a:ext>
            </a:extLst>
          </p:cNvPr>
          <p:cNvCxnSpPr>
            <a:cxnSpLocks/>
            <a:stCxn id="13" idx="3"/>
            <a:endCxn id="23" idx="3"/>
          </p:cNvCxnSpPr>
          <p:nvPr/>
        </p:nvCxnSpPr>
        <p:spPr>
          <a:xfrm>
            <a:off x="9469589" y="1751648"/>
            <a:ext cx="882071" cy="1886069"/>
          </a:xfrm>
          <a:prstGeom prst="bentConnector2">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Elbow Connector 35">
            <a:extLst>
              <a:ext uri="{FF2B5EF4-FFF2-40B4-BE49-F238E27FC236}">
                <a16:creationId xmlns:a16="http://schemas.microsoft.com/office/drawing/2014/main" id="{2367E364-3975-ADC0-A0A1-F579CCF15292}"/>
              </a:ext>
            </a:extLst>
          </p:cNvPr>
          <p:cNvCxnSpPr>
            <a:cxnSpLocks/>
            <a:stCxn id="23" idx="1"/>
            <a:endCxn id="2" idx="3"/>
          </p:cNvCxnSpPr>
          <p:nvPr/>
        </p:nvCxnSpPr>
        <p:spPr>
          <a:xfrm rot="5400000">
            <a:off x="9287998" y="4417917"/>
            <a:ext cx="1190720" cy="936605"/>
          </a:xfrm>
          <a:prstGeom prst="bentConnector2">
            <a:avLst/>
          </a:prstGeom>
          <a:ln w="381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Round Diagonal Corner Rectangle 22">
            <a:extLst>
              <a:ext uri="{FF2B5EF4-FFF2-40B4-BE49-F238E27FC236}">
                <a16:creationId xmlns:a16="http://schemas.microsoft.com/office/drawing/2014/main" id="{29B9D3BB-F713-A883-0EA1-CEA265281E24}"/>
              </a:ext>
            </a:extLst>
          </p:cNvPr>
          <p:cNvSpPr/>
          <p:nvPr/>
        </p:nvSpPr>
        <p:spPr>
          <a:xfrm>
            <a:off x="4973244" y="3700470"/>
            <a:ext cx="1571850" cy="653142"/>
          </a:xfrm>
          <a:prstGeom prst="round2DiagRect">
            <a:avLst>
              <a:gd name="adj1" fmla="val 39681"/>
              <a:gd name="adj2" fmla="val 0"/>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b="1">
                <a:solidFill>
                  <a:schemeClr val="tx1"/>
                </a:solidFill>
                <a:cs typeface="Arial"/>
              </a:rPr>
              <a:t> </a:t>
            </a:r>
            <a:r>
              <a:rPr lang="en-US" sz="1400" b="1">
                <a:solidFill>
                  <a:schemeClr val="accent6">
                    <a:lumMod val="75000"/>
                  </a:schemeClr>
                </a:solidFill>
                <a:cs typeface="Arial"/>
              </a:rPr>
              <a:t>Repo</a:t>
            </a:r>
            <a:endParaRPr lang="en-US" b="1">
              <a:solidFill>
                <a:schemeClr val="accent6">
                  <a:lumMod val="75000"/>
                </a:schemeClr>
              </a:solidFill>
            </a:endParaRPr>
          </a:p>
        </p:txBody>
      </p:sp>
      <p:pic>
        <p:nvPicPr>
          <p:cNvPr id="39" name="Picture 38" descr="A logo of a fox&#10;&#10;Description automatically generated">
            <a:extLst>
              <a:ext uri="{FF2B5EF4-FFF2-40B4-BE49-F238E27FC236}">
                <a16:creationId xmlns:a16="http://schemas.microsoft.com/office/drawing/2014/main" id="{2EA8EF68-6E42-89DF-54AB-A1676576BDA8}"/>
              </a:ext>
            </a:extLst>
          </p:cNvPr>
          <p:cNvPicPr>
            <a:picLocks noChangeAspect="1"/>
          </p:cNvPicPr>
          <p:nvPr/>
        </p:nvPicPr>
        <p:blipFill>
          <a:blip r:embed="rId5"/>
          <a:stretch>
            <a:fillRect/>
          </a:stretch>
        </p:blipFill>
        <p:spPr>
          <a:xfrm>
            <a:off x="5791931" y="3711406"/>
            <a:ext cx="713463" cy="629442"/>
          </a:xfrm>
          <a:prstGeom prst="rect">
            <a:avLst/>
          </a:prstGeom>
        </p:spPr>
      </p:pic>
      <p:pic>
        <p:nvPicPr>
          <p:cNvPr id="21" name="Picture 20" descr="A blue and grey logo&#10;&#10;Description automatically generated">
            <a:extLst>
              <a:ext uri="{FF2B5EF4-FFF2-40B4-BE49-F238E27FC236}">
                <a16:creationId xmlns:a16="http://schemas.microsoft.com/office/drawing/2014/main" id="{382FEB1E-C8E7-2AFF-56D2-7BF4A6C9BB19}"/>
              </a:ext>
            </a:extLst>
          </p:cNvPr>
          <p:cNvPicPr>
            <a:picLocks noChangeAspect="1"/>
          </p:cNvPicPr>
          <p:nvPr/>
        </p:nvPicPr>
        <p:blipFill>
          <a:blip r:embed="rId6"/>
          <a:stretch>
            <a:fillRect/>
          </a:stretch>
        </p:blipFill>
        <p:spPr>
          <a:xfrm>
            <a:off x="6722248" y="4970928"/>
            <a:ext cx="463604" cy="444395"/>
          </a:xfrm>
          <a:prstGeom prst="rect">
            <a:avLst/>
          </a:prstGeom>
        </p:spPr>
      </p:pic>
      <p:sp>
        <p:nvSpPr>
          <p:cNvPr id="42" name="Rectangle 41">
            <a:extLst>
              <a:ext uri="{FF2B5EF4-FFF2-40B4-BE49-F238E27FC236}">
                <a16:creationId xmlns:a16="http://schemas.microsoft.com/office/drawing/2014/main" id="{24B61C27-6C97-6CC3-08B8-D8D45B9F7B6E}"/>
              </a:ext>
            </a:extLst>
          </p:cNvPr>
          <p:cNvSpPr/>
          <p:nvPr/>
        </p:nvSpPr>
        <p:spPr>
          <a:xfrm>
            <a:off x="810037" y="1030776"/>
            <a:ext cx="257175" cy="246786"/>
          </a:xfrm>
          <a:prstGeom prst="rect">
            <a:avLst/>
          </a:prstGeom>
          <a:solidFill>
            <a:srgbClr val="D2EB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ound Diagonal Corner Rectangle 45">
            <a:extLst>
              <a:ext uri="{FF2B5EF4-FFF2-40B4-BE49-F238E27FC236}">
                <a16:creationId xmlns:a16="http://schemas.microsoft.com/office/drawing/2014/main" id="{674494F3-BE53-FF65-94BF-F6A6077608FC}"/>
              </a:ext>
            </a:extLst>
          </p:cNvPr>
          <p:cNvSpPr/>
          <p:nvPr/>
        </p:nvSpPr>
        <p:spPr>
          <a:xfrm>
            <a:off x="810037" y="1755746"/>
            <a:ext cx="257175" cy="271465"/>
          </a:xfrm>
          <a:prstGeom prst="round2DiagRect">
            <a:avLst>
              <a:gd name="adj1" fmla="val 48818"/>
              <a:gd name="adj2" fmla="val 0"/>
            </a:avLst>
          </a:prstGeom>
          <a:solidFill>
            <a:schemeClr val="accent6">
              <a:lumMod val="20000"/>
              <a:lumOff val="8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45D088A8-D113-FB32-82EA-5B1FBE4DA5E5}"/>
              </a:ext>
            </a:extLst>
          </p:cNvPr>
          <p:cNvSpPr/>
          <p:nvPr/>
        </p:nvSpPr>
        <p:spPr>
          <a:xfrm>
            <a:off x="810037" y="2503624"/>
            <a:ext cx="257175" cy="271465"/>
          </a:xfrm>
          <a:prstGeom prst="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TextBox 44">
            <a:extLst>
              <a:ext uri="{FF2B5EF4-FFF2-40B4-BE49-F238E27FC236}">
                <a16:creationId xmlns:a16="http://schemas.microsoft.com/office/drawing/2014/main" id="{706742E8-449C-AE86-8A5F-804E617CAB14}"/>
              </a:ext>
            </a:extLst>
          </p:cNvPr>
          <p:cNvSpPr txBox="1"/>
          <p:nvPr/>
        </p:nvSpPr>
        <p:spPr>
          <a:xfrm>
            <a:off x="1288676" y="973309"/>
            <a:ext cx="3160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Use high-</a:t>
            </a:r>
            <a:r>
              <a:rPr lang="en-US" err="1">
                <a:cs typeface="Arial"/>
              </a:rPr>
              <a:t>fidelty</a:t>
            </a:r>
            <a:r>
              <a:rPr lang="en-US">
                <a:cs typeface="Arial"/>
              </a:rPr>
              <a:t> </a:t>
            </a:r>
            <a:r>
              <a:rPr lang="en-US" err="1">
                <a:cs typeface="Arial"/>
              </a:rPr>
              <a:t>sumulations</a:t>
            </a:r>
            <a:endParaRPr lang="en-US" err="1"/>
          </a:p>
        </p:txBody>
      </p:sp>
      <p:sp>
        <p:nvSpPr>
          <p:cNvPr id="46" name="TextBox 45">
            <a:extLst>
              <a:ext uri="{FF2B5EF4-FFF2-40B4-BE49-F238E27FC236}">
                <a16:creationId xmlns:a16="http://schemas.microsoft.com/office/drawing/2014/main" id="{6F94BAF2-6D11-4E79-4AA3-055E0DBF6F01}"/>
              </a:ext>
            </a:extLst>
          </p:cNvPr>
          <p:cNvSpPr txBox="1"/>
          <p:nvPr/>
        </p:nvSpPr>
        <p:spPr>
          <a:xfrm>
            <a:off x="1288675" y="1568821"/>
            <a:ext cx="31600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Create a modular interface </a:t>
            </a:r>
          </a:p>
          <a:p>
            <a:r>
              <a:rPr lang="en-US">
                <a:cs typeface="Arial"/>
              </a:rPr>
              <a:t>SUMO - Python</a:t>
            </a:r>
          </a:p>
        </p:txBody>
      </p:sp>
      <p:sp>
        <p:nvSpPr>
          <p:cNvPr id="47" name="TextBox 46">
            <a:extLst>
              <a:ext uri="{FF2B5EF4-FFF2-40B4-BE49-F238E27FC236}">
                <a16:creationId xmlns:a16="http://schemas.microsoft.com/office/drawing/2014/main" id="{B8ACDDE7-1E7E-B0B5-FC79-DB96C1B4C499}"/>
              </a:ext>
            </a:extLst>
          </p:cNvPr>
          <p:cNvSpPr txBox="1"/>
          <p:nvPr/>
        </p:nvSpPr>
        <p:spPr>
          <a:xfrm>
            <a:off x="1285795" y="236796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 </a:t>
            </a:r>
            <a:r>
              <a:rPr lang="en-US" err="1"/>
              <a:t>DeePC</a:t>
            </a:r>
            <a:r>
              <a:rPr lang="en-US"/>
              <a:t> to perform urban traffic control </a:t>
            </a:r>
          </a:p>
        </p:txBody>
      </p:sp>
      <p:pic>
        <p:nvPicPr>
          <p:cNvPr id="12" name="Picture 11" descr="A black text on a white background&#10;&#10;Description automatically generated">
            <a:extLst>
              <a:ext uri="{FF2B5EF4-FFF2-40B4-BE49-F238E27FC236}">
                <a16:creationId xmlns:a16="http://schemas.microsoft.com/office/drawing/2014/main" id="{0FC37CFA-AAC3-2EAC-ABAA-CBBC4AD0A430}"/>
              </a:ext>
            </a:extLst>
          </p:cNvPr>
          <p:cNvPicPr>
            <a:picLocks noChangeAspect="1"/>
          </p:cNvPicPr>
          <p:nvPr/>
        </p:nvPicPr>
        <p:blipFill>
          <a:blip r:embed="rId7"/>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391704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animBg="1"/>
      <p:bldP spid="34" grpId="0" animBg="1"/>
      <p:bldP spid="42" grpId="0" animBg="1"/>
      <p:bldP spid="43" grpId="0" animBg="1"/>
      <p:bldP spid="44" grpId="0" animBg="1"/>
      <p:bldP spid="45"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
            <a:extLst>
              <a:ext uri="{FF2B5EF4-FFF2-40B4-BE49-F238E27FC236}">
                <a16:creationId xmlns:a16="http://schemas.microsoft.com/office/drawing/2014/main" id="{83A2CEEB-D6FE-6291-EC9D-226644A30A84}"/>
              </a:ext>
            </a:extLst>
          </p:cNvPr>
          <p:cNvSpPr>
            <a:spLocks noGrp="1"/>
          </p:cNvSpPr>
          <p:nvPr>
            <p:ph type="title"/>
          </p:nvPr>
        </p:nvSpPr>
        <p:spPr>
          <a:xfrm>
            <a:off x="731837" y="260351"/>
            <a:ext cx="10728325" cy="900000"/>
          </a:xfrm>
        </p:spPr>
        <p:txBody>
          <a:bodyPr anchor="t">
            <a:normAutofit/>
          </a:bodyPr>
          <a:lstStyle/>
          <a:p>
            <a:r>
              <a:rPr lang="de-DE" b="1"/>
              <a:t>The </a:t>
            </a:r>
            <a:r>
              <a:rPr lang="de-DE" b="1" err="1"/>
              <a:t>menu</a:t>
            </a:r>
            <a:r>
              <a:rPr lang="de-DE" b="1"/>
              <a:t>  </a:t>
            </a:r>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fld id="{6BA2947E-D2DB-4F76-9588-775FC8D85F8C}" type="datetime1">
              <a:rPr lang="de-CH" smtClean="0"/>
              <a:pPr>
                <a:spcAft>
                  <a:spcPts val="600"/>
                </a:spcAft>
              </a:pPr>
              <a:t>19.10.2023</a:t>
            </a:fld>
            <a:endParaRPr lang="de-CH"/>
          </a:p>
        </p:txBody>
      </p:sp>
      <p:sp>
        <p:nvSpPr>
          <p:cNvPr id="5" name="Fußzeilenplatzhalter 4">
            <a:extLst>
              <a:ext uri="{FF2B5EF4-FFF2-40B4-BE49-F238E27FC236}">
                <a16:creationId xmlns:a16="http://schemas.microsoft.com/office/drawing/2014/main" id="{4A08BFF2-5DEB-4FE4-A3E3-C18FD3A38B4D}"/>
              </a:ext>
            </a:extLst>
          </p:cNvPr>
          <p:cNvSpPr>
            <a:spLocks noGrp="1"/>
          </p:cNvSpPr>
          <p:nvPr>
            <p:ph type="ftr" sz="quarter" idx="11"/>
          </p:nvPr>
        </p:nvSpPr>
        <p:spPr>
          <a:xfrm>
            <a:off x="2171700" y="6522444"/>
            <a:ext cx="5400000" cy="216000"/>
          </a:xfrm>
        </p:spPr>
        <p:txBody>
          <a:bodyPr vert="horz" lIns="0" tIns="0" rIns="0" bIns="0" rtlCol="0" anchor="ctr">
            <a:normAutofit/>
          </a:bodyPr>
          <a:lstStyle/>
          <a:p>
            <a:pPr>
              <a:spcAft>
                <a:spcPts val="600"/>
              </a:spcAft>
            </a:pPr>
            <a:r>
              <a:rPr lang="de-DE" err="1"/>
              <a:t>Automatic</a:t>
            </a:r>
            <a:r>
              <a:rPr lang="de-DE"/>
              <a:t> Control Laboratory  (IFA)</a:t>
            </a:r>
            <a:endParaRPr lang="de-CH"/>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a:xfrm>
            <a:off x="11137585" y="6522444"/>
            <a:ext cx="322577" cy="216000"/>
          </a:xfrm>
        </p:spPr>
        <p:txBody>
          <a:bodyPr vert="horz" lIns="0" tIns="0" rIns="0" bIns="0" rtlCol="0" anchor="ctr">
            <a:normAutofit/>
          </a:bodyPr>
          <a:lstStyle/>
          <a:p>
            <a:pPr>
              <a:spcAft>
                <a:spcPts val="600"/>
              </a:spcAft>
            </a:pPr>
            <a:fld id="{5ACA52AF-F19D-405C-AD5F-7D94B96A5CC3}" type="slidenum">
              <a:rPr lang="de-CH" smtClean="0"/>
              <a:pPr>
                <a:spcAft>
                  <a:spcPts val="600"/>
                </a:spcAft>
              </a:pPr>
              <a:t>5</a:t>
            </a:fld>
            <a:endParaRPr lang="de-CH"/>
          </a:p>
        </p:txBody>
      </p:sp>
      <p:graphicFrame>
        <p:nvGraphicFramePr>
          <p:cNvPr id="14" name="Inhaltsplatzhalter 2">
            <a:extLst>
              <a:ext uri="{FF2B5EF4-FFF2-40B4-BE49-F238E27FC236}">
                <a16:creationId xmlns:a16="http://schemas.microsoft.com/office/drawing/2014/main" id="{CC5CD63F-D51D-B8F9-CBC0-C6299F3B0496}"/>
              </a:ext>
            </a:extLst>
          </p:cNvPr>
          <p:cNvGraphicFramePr>
            <a:graphicFrameLocks noGrp="1"/>
          </p:cNvGraphicFramePr>
          <p:nvPr>
            <p:ph type="tbl" sz="quarter" idx="13"/>
            <p:extLst>
              <p:ext uri="{D42A27DB-BD31-4B8C-83A1-F6EECF244321}">
                <p14:modId xmlns:p14="http://schemas.microsoft.com/office/powerpoint/2010/main" val="2226652485"/>
              </p:ext>
            </p:extLst>
          </p:nvPr>
        </p:nvGraphicFramePr>
        <p:xfrm>
          <a:off x="731838" y="1320762"/>
          <a:ext cx="10728325" cy="4212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2" name="Picture 41" descr="A black text on a white background&#10;&#10;Description automatically generated">
            <a:extLst>
              <a:ext uri="{FF2B5EF4-FFF2-40B4-BE49-F238E27FC236}">
                <a16:creationId xmlns:a16="http://schemas.microsoft.com/office/drawing/2014/main" id="{8D754E68-C817-B4FE-3848-E3489DCBD273}"/>
              </a:ext>
            </a:extLst>
          </p:cNvPr>
          <p:cNvPicPr>
            <a:picLocks noChangeAspect="1"/>
          </p:cNvPicPr>
          <p:nvPr/>
        </p:nvPicPr>
        <p:blipFill>
          <a:blip r:embed="rId7"/>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3164086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
            <a:extLst>
              <a:ext uri="{FF2B5EF4-FFF2-40B4-BE49-F238E27FC236}">
                <a16:creationId xmlns:a16="http://schemas.microsoft.com/office/drawing/2014/main" id="{83A2CEEB-D6FE-6291-EC9D-226644A30A84}"/>
              </a:ext>
            </a:extLst>
          </p:cNvPr>
          <p:cNvSpPr>
            <a:spLocks noGrp="1"/>
          </p:cNvSpPr>
          <p:nvPr>
            <p:ph type="title"/>
          </p:nvPr>
        </p:nvSpPr>
        <p:spPr>
          <a:xfrm>
            <a:off x="731837" y="260351"/>
            <a:ext cx="10728325" cy="900000"/>
          </a:xfrm>
        </p:spPr>
        <p:txBody>
          <a:bodyPr anchor="t">
            <a:normAutofit/>
          </a:bodyPr>
          <a:lstStyle/>
          <a:p>
            <a:r>
              <a:rPr lang="de-DE" b="1"/>
              <a:t>The </a:t>
            </a:r>
            <a:r>
              <a:rPr lang="de-DE" b="1" err="1"/>
              <a:t>menu</a:t>
            </a:r>
            <a:r>
              <a:rPr lang="de-DE" b="1"/>
              <a:t>  </a:t>
            </a:r>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fld id="{6BA2947E-D2DB-4F76-9588-775FC8D85F8C}" type="datetime1">
              <a:rPr lang="de-CH" smtClean="0"/>
              <a:pPr>
                <a:spcAft>
                  <a:spcPts val="600"/>
                </a:spcAft>
              </a:pPr>
              <a:t>19.10.2023</a:t>
            </a:fld>
            <a:endParaRPr lang="de-CH"/>
          </a:p>
        </p:txBody>
      </p:sp>
      <p:sp>
        <p:nvSpPr>
          <p:cNvPr id="5" name="Fußzeilenplatzhalter 4">
            <a:extLst>
              <a:ext uri="{FF2B5EF4-FFF2-40B4-BE49-F238E27FC236}">
                <a16:creationId xmlns:a16="http://schemas.microsoft.com/office/drawing/2014/main" id="{4A08BFF2-5DEB-4FE4-A3E3-C18FD3A38B4D}"/>
              </a:ext>
            </a:extLst>
          </p:cNvPr>
          <p:cNvSpPr>
            <a:spLocks noGrp="1"/>
          </p:cNvSpPr>
          <p:nvPr>
            <p:ph type="ftr" sz="quarter" idx="11"/>
          </p:nvPr>
        </p:nvSpPr>
        <p:spPr>
          <a:xfrm>
            <a:off x="2171700" y="6522444"/>
            <a:ext cx="5400000" cy="216000"/>
          </a:xfrm>
        </p:spPr>
        <p:txBody>
          <a:bodyPr vert="horz" lIns="0" tIns="0" rIns="0" bIns="0" rtlCol="0" anchor="ctr">
            <a:normAutofit/>
          </a:bodyPr>
          <a:lstStyle/>
          <a:p>
            <a:pPr>
              <a:spcAft>
                <a:spcPts val="600"/>
              </a:spcAft>
            </a:pPr>
            <a:r>
              <a:rPr lang="de-DE" err="1"/>
              <a:t>Automatic</a:t>
            </a:r>
            <a:r>
              <a:rPr lang="de-DE"/>
              <a:t> Control Laboratory  (IFA)</a:t>
            </a:r>
            <a:endParaRPr lang="de-CH"/>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a:xfrm>
            <a:off x="11137585" y="6522444"/>
            <a:ext cx="322577" cy="216000"/>
          </a:xfrm>
        </p:spPr>
        <p:txBody>
          <a:bodyPr vert="horz" lIns="0" tIns="0" rIns="0" bIns="0" rtlCol="0" anchor="ctr">
            <a:normAutofit/>
          </a:bodyPr>
          <a:lstStyle/>
          <a:p>
            <a:pPr>
              <a:spcAft>
                <a:spcPts val="600"/>
              </a:spcAft>
            </a:pPr>
            <a:fld id="{5ACA52AF-F19D-405C-AD5F-7D94B96A5CC3}" type="slidenum">
              <a:rPr lang="de-CH" smtClean="0"/>
              <a:pPr>
                <a:spcAft>
                  <a:spcPts val="600"/>
                </a:spcAft>
              </a:pPr>
              <a:t>6</a:t>
            </a:fld>
            <a:endParaRPr lang="de-CH"/>
          </a:p>
        </p:txBody>
      </p:sp>
      <p:graphicFrame>
        <p:nvGraphicFramePr>
          <p:cNvPr id="14" name="Inhaltsplatzhalter 2">
            <a:extLst>
              <a:ext uri="{FF2B5EF4-FFF2-40B4-BE49-F238E27FC236}">
                <a16:creationId xmlns:a16="http://schemas.microsoft.com/office/drawing/2014/main" id="{CC5CD63F-D51D-B8F9-CBC0-C6299F3B0496}"/>
              </a:ext>
            </a:extLst>
          </p:cNvPr>
          <p:cNvGraphicFramePr>
            <a:graphicFrameLocks noGrp="1"/>
          </p:cNvGraphicFramePr>
          <p:nvPr>
            <p:ph type="tbl" sz="quarter" idx="13"/>
          </p:nvPr>
        </p:nvGraphicFramePr>
        <p:xfrm>
          <a:off x="731838" y="1320762"/>
          <a:ext cx="10728325" cy="4212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 name="Picture 21" descr="A black text on a white background&#10;&#10;Description automatically generated">
            <a:extLst>
              <a:ext uri="{FF2B5EF4-FFF2-40B4-BE49-F238E27FC236}">
                <a16:creationId xmlns:a16="http://schemas.microsoft.com/office/drawing/2014/main" id="{E188B88F-E607-9268-4C5D-F919959AF76C}"/>
              </a:ext>
            </a:extLst>
          </p:cNvPr>
          <p:cNvPicPr>
            <a:picLocks noChangeAspect="1"/>
          </p:cNvPicPr>
          <p:nvPr/>
        </p:nvPicPr>
        <p:blipFill>
          <a:blip r:embed="rId7"/>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2026896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E8EDDE1-BFC8-645E-7B96-E59E30358BE8}"/>
              </a:ext>
            </a:extLst>
          </p:cNvPr>
          <p:cNvSpPr>
            <a:spLocks noGrp="1"/>
          </p:cNvSpPr>
          <p:nvPr>
            <p:ph type="dt" sz="half" idx="10"/>
          </p:nvPr>
        </p:nvSpPr>
        <p:spPr/>
        <p:txBody>
          <a:bodyPr/>
          <a:lstStyle/>
          <a:p>
            <a:fld id="{0F7782B2-018B-4FD3-AD95-2F64EDE0E9D6}" type="datetime1">
              <a:rPr lang="de-CH" noProof="0" smtClean="0"/>
              <a:t>19.10.2023</a:t>
            </a:fld>
            <a:endParaRPr lang="de-CH" noProof="0"/>
          </a:p>
        </p:txBody>
      </p:sp>
      <p:sp>
        <p:nvSpPr>
          <p:cNvPr id="5" name="Footer Placeholder 4">
            <a:extLst>
              <a:ext uri="{FF2B5EF4-FFF2-40B4-BE49-F238E27FC236}">
                <a16:creationId xmlns:a16="http://schemas.microsoft.com/office/drawing/2014/main" id="{B9E9332B-2E31-3798-9EB0-702E571C413F}"/>
              </a:ext>
            </a:extLst>
          </p:cNvPr>
          <p:cNvSpPr>
            <a:spLocks noGrp="1"/>
          </p:cNvSpPr>
          <p:nvPr>
            <p:ph type="ftr" sz="quarter" idx="11"/>
          </p:nvPr>
        </p:nvSpPr>
        <p:spPr/>
        <p:txBody>
          <a:bodyPr/>
          <a:lstStyle/>
          <a:p>
            <a:r>
              <a:rPr lang="de-DE" err="1">
                <a:cs typeface="Arial"/>
              </a:rPr>
              <a:t>Automatic</a:t>
            </a:r>
            <a:r>
              <a:rPr lang="de-DE">
                <a:cs typeface="Arial"/>
              </a:rPr>
              <a:t> Control Laboratory</a:t>
            </a:r>
            <a:endParaRPr lang="de-DE" noProof="0">
              <a:cs typeface="Arial"/>
            </a:endParaRPr>
          </a:p>
        </p:txBody>
      </p:sp>
      <p:sp>
        <p:nvSpPr>
          <p:cNvPr id="6" name="Slide Number Placeholder 5">
            <a:extLst>
              <a:ext uri="{FF2B5EF4-FFF2-40B4-BE49-F238E27FC236}">
                <a16:creationId xmlns:a16="http://schemas.microsoft.com/office/drawing/2014/main" id="{6BD2ECEF-5AC0-5523-4ACF-4F49C05D5493}"/>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sp>
        <p:nvSpPr>
          <p:cNvPr id="2" name="Rectangle 1">
            <a:extLst>
              <a:ext uri="{FF2B5EF4-FFF2-40B4-BE49-F238E27FC236}">
                <a16:creationId xmlns:a16="http://schemas.microsoft.com/office/drawing/2014/main" id="{13D7BEB5-7C05-BE55-099A-3B7E0966EE9F}"/>
              </a:ext>
            </a:extLst>
          </p:cNvPr>
          <p:cNvSpPr/>
          <p:nvPr/>
        </p:nvSpPr>
        <p:spPr>
          <a:xfrm>
            <a:off x="7790597" y="4122761"/>
            <a:ext cx="261582" cy="1819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3F427F-AA6C-FAA6-42C3-000ED9B8ACA4}"/>
              </a:ext>
            </a:extLst>
          </p:cNvPr>
          <p:cNvSpPr/>
          <p:nvPr/>
        </p:nvSpPr>
        <p:spPr>
          <a:xfrm>
            <a:off x="9269104" y="4168253"/>
            <a:ext cx="363940" cy="2274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el 2">
            <a:extLst>
              <a:ext uri="{FF2B5EF4-FFF2-40B4-BE49-F238E27FC236}">
                <a16:creationId xmlns:a16="http://schemas.microsoft.com/office/drawing/2014/main" id="{525899B1-8ADD-00C7-36E1-ECB5C907C8BF}"/>
              </a:ext>
            </a:extLst>
          </p:cNvPr>
          <p:cNvSpPr>
            <a:spLocks noGrp="1"/>
          </p:cNvSpPr>
          <p:nvPr>
            <p:ph type="title"/>
          </p:nvPr>
        </p:nvSpPr>
        <p:spPr>
          <a:xfrm>
            <a:off x="731837" y="260351"/>
            <a:ext cx="10728325" cy="900000"/>
          </a:xfrm>
        </p:spPr>
        <p:txBody>
          <a:bodyPr anchor="t">
            <a:normAutofit/>
          </a:bodyPr>
          <a:lstStyle/>
          <a:p>
            <a:r>
              <a:rPr lang="de-DE" b="1">
                <a:cs typeface="Arial"/>
              </a:rPr>
              <a:t>Problem </a:t>
            </a:r>
            <a:r>
              <a:rPr lang="de-DE" b="1" err="1">
                <a:cs typeface="Arial"/>
              </a:rPr>
              <a:t>formulation</a:t>
            </a:r>
            <a:endParaRPr lang="de-DE" b="1" err="1"/>
          </a:p>
        </p:txBody>
      </p:sp>
      <p:pic>
        <p:nvPicPr>
          <p:cNvPr id="3" name="Picture 2" descr="A map of a city&#10;&#10;Description automatically generated">
            <a:extLst>
              <a:ext uri="{FF2B5EF4-FFF2-40B4-BE49-F238E27FC236}">
                <a16:creationId xmlns:a16="http://schemas.microsoft.com/office/drawing/2014/main" id="{0E800D6C-1573-96C7-5377-5F4D79D49C6D}"/>
              </a:ext>
            </a:extLst>
          </p:cNvPr>
          <p:cNvPicPr>
            <a:picLocks noChangeAspect="1"/>
          </p:cNvPicPr>
          <p:nvPr/>
        </p:nvPicPr>
        <p:blipFill>
          <a:blip r:embed="rId2"/>
          <a:stretch>
            <a:fillRect/>
          </a:stretch>
        </p:blipFill>
        <p:spPr>
          <a:xfrm>
            <a:off x="6094719" y="711765"/>
            <a:ext cx="6015317" cy="5632973"/>
          </a:xfrm>
          <a:prstGeom prst="rect">
            <a:avLst/>
          </a:prstGeom>
        </p:spPr>
      </p:pic>
      <p:pic>
        <p:nvPicPr>
          <p:cNvPr id="8" name="Picture 7" descr="A map of many colored lines&#10;&#10;Description automatically generated">
            <a:extLst>
              <a:ext uri="{FF2B5EF4-FFF2-40B4-BE49-F238E27FC236}">
                <a16:creationId xmlns:a16="http://schemas.microsoft.com/office/drawing/2014/main" id="{CD243986-7413-1E7F-3672-081BCCAC1BFB}"/>
              </a:ext>
            </a:extLst>
          </p:cNvPr>
          <p:cNvPicPr>
            <a:picLocks noChangeAspect="1"/>
          </p:cNvPicPr>
          <p:nvPr/>
        </p:nvPicPr>
        <p:blipFill rotWithShape="1">
          <a:blip r:embed="rId3"/>
          <a:srcRect l="2399" t="-19" r="2322" b="-114"/>
          <a:stretch/>
        </p:blipFill>
        <p:spPr>
          <a:xfrm>
            <a:off x="6097226" y="704876"/>
            <a:ext cx="5976883" cy="5639320"/>
          </a:xfrm>
          <a:prstGeom prst="rect">
            <a:avLst/>
          </a:prstGeom>
        </p:spPr>
      </p:pic>
      <p:pic>
        <p:nvPicPr>
          <p:cNvPr id="13" name="Picture 12" descr="A cross-section of a city&#10;&#10;Description automatically generated">
            <a:extLst>
              <a:ext uri="{FF2B5EF4-FFF2-40B4-BE49-F238E27FC236}">
                <a16:creationId xmlns:a16="http://schemas.microsoft.com/office/drawing/2014/main" id="{1FA536D9-14E3-C37C-E9B4-ADC96C1C766A}"/>
              </a:ext>
            </a:extLst>
          </p:cNvPr>
          <p:cNvPicPr>
            <a:picLocks noChangeAspect="1"/>
          </p:cNvPicPr>
          <p:nvPr/>
        </p:nvPicPr>
        <p:blipFill>
          <a:blip r:embed="rId4"/>
          <a:stretch>
            <a:fillRect/>
          </a:stretch>
        </p:blipFill>
        <p:spPr>
          <a:xfrm>
            <a:off x="1766047" y="4095807"/>
            <a:ext cx="3268275" cy="2566031"/>
          </a:xfrm>
          <a:prstGeom prst="rect">
            <a:avLst/>
          </a:prstGeom>
        </p:spPr>
      </p:pic>
      <p:cxnSp>
        <p:nvCxnSpPr>
          <p:cNvPr id="14" name="Straight Arrow Connector 13">
            <a:extLst>
              <a:ext uri="{FF2B5EF4-FFF2-40B4-BE49-F238E27FC236}">
                <a16:creationId xmlns:a16="http://schemas.microsoft.com/office/drawing/2014/main" id="{071C2D38-899F-7805-0564-AC8DC018E2E3}"/>
              </a:ext>
            </a:extLst>
          </p:cNvPr>
          <p:cNvCxnSpPr/>
          <p:nvPr/>
        </p:nvCxnSpPr>
        <p:spPr>
          <a:xfrm flipV="1">
            <a:off x="3053843" y="3580839"/>
            <a:ext cx="3687054" cy="404692"/>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075A827C-76FF-AC29-382D-98BAB9425DC6}"/>
              </a:ext>
            </a:extLst>
          </p:cNvPr>
          <p:cNvCxnSpPr>
            <a:cxnSpLocks/>
          </p:cNvCxnSpPr>
          <p:nvPr/>
        </p:nvCxnSpPr>
        <p:spPr>
          <a:xfrm flipV="1">
            <a:off x="5218178" y="3593646"/>
            <a:ext cx="1529122" cy="2268068"/>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4E2695A-2E1F-C21C-7E9B-DF8BB6D858D9}"/>
              </a:ext>
            </a:extLst>
          </p:cNvPr>
          <p:cNvCxnSpPr/>
          <p:nvPr/>
        </p:nvCxnSpPr>
        <p:spPr>
          <a:xfrm flipH="1">
            <a:off x="4091908" y="4646360"/>
            <a:ext cx="65374" cy="172329"/>
          </a:xfrm>
          <a:prstGeom prst="straightConnector1">
            <a:avLst/>
          </a:prstGeom>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74230CE9-6022-0BC7-2F74-0FC52BEEACB5}"/>
              </a:ext>
            </a:extLst>
          </p:cNvPr>
          <p:cNvPicPr>
            <a:picLocks noChangeAspect="1"/>
          </p:cNvPicPr>
          <p:nvPr/>
        </p:nvPicPr>
        <p:blipFill>
          <a:blip r:embed="rId5"/>
          <a:stretch>
            <a:fillRect/>
          </a:stretch>
        </p:blipFill>
        <p:spPr>
          <a:xfrm>
            <a:off x="4025205" y="4275169"/>
            <a:ext cx="329850" cy="444109"/>
          </a:xfrm>
          <a:prstGeom prst="rect">
            <a:avLst/>
          </a:prstGeom>
        </p:spPr>
      </p:pic>
      <p:pic>
        <p:nvPicPr>
          <p:cNvPr id="19" name="Picture 18">
            <a:extLst>
              <a:ext uri="{FF2B5EF4-FFF2-40B4-BE49-F238E27FC236}">
                <a16:creationId xmlns:a16="http://schemas.microsoft.com/office/drawing/2014/main" id="{35129873-D791-9E6B-B69B-2764F11DD0EF}"/>
              </a:ext>
            </a:extLst>
          </p:cNvPr>
          <p:cNvPicPr>
            <a:picLocks noChangeAspect="1"/>
          </p:cNvPicPr>
          <p:nvPr/>
        </p:nvPicPr>
        <p:blipFill>
          <a:blip r:embed="rId6"/>
          <a:stretch>
            <a:fillRect/>
          </a:stretch>
        </p:blipFill>
        <p:spPr>
          <a:xfrm>
            <a:off x="4467237" y="6067745"/>
            <a:ext cx="293245" cy="455313"/>
          </a:xfrm>
          <a:prstGeom prst="rect">
            <a:avLst/>
          </a:prstGeom>
        </p:spPr>
      </p:pic>
      <p:cxnSp>
        <p:nvCxnSpPr>
          <p:cNvPr id="20" name="Straight Arrow Connector 19">
            <a:extLst>
              <a:ext uri="{FF2B5EF4-FFF2-40B4-BE49-F238E27FC236}">
                <a16:creationId xmlns:a16="http://schemas.microsoft.com/office/drawing/2014/main" id="{CB6513D3-C2C5-BF1E-4D90-31C6580AA63E}"/>
              </a:ext>
            </a:extLst>
          </p:cNvPr>
          <p:cNvCxnSpPr>
            <a:cxnSpLocks/>
          </p:cNvCxnSpPr>
          <p:nvPr/>
        </p:nvCxnSpPr>
        <p:spPr>
          <a:xfrm flipH="1">
            <a:off x="2197590" y="5864136"/>
            <a:ext cx="279018" cy="122478"/>
          </a:xfrm>
          <a:prstGeom prst="straightConnector1">
            <a:avLst/>
          </a:prstGeom>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81C00918-4293-3CC5-228A-378F7F405669}"/>
              </a:ext>
            </a:extLst>
          </p:cNvPr>
          <p:cNvPicPr>
            <a:picLocks noChangeAspect="1"/>
          </p:cNvPicPr>
          <p:nvPr/>
        </p:nvPicPr>
        <p:blipFill>
          <a:blip r:embed="rId7"/>
          <a:stretch>
            <a:fillRect/>
          </a:stretch>
        </p:blipFill>
        <p:spPr>
          <a:xfrm>
            <a:off x="2024565" y="3938370"/>
            <a:ext cx="321732" cy="270884"/>
          </a:xfrm>
          <a:prstGeom prst="rect">
            <a:avLst/>
          </a:prstGeom>
        </p:spPr>
      </p:pic>
      <p:cxnSp>
        <p:nvCxnSpPr>
          <p:cNvPr id="23" name="Straight Arrow Connector 22">
            <a:extLst>
              <a:ext uri="{FF2B5EF4-FFF2-40B4-BE49-F238E27FC236}">
                <a16:creationId xmlns:a16="http://schemas.microsoft.com/office/drawing/2014/main" id="{6186721B-DF7B-4BDB-0C6D-2889F2A57760}"/>
              </a:ext>
            </a:extLst>
          </p:cNvPr>
          <p:cNvCxnSpPr>
            <a:cxnSpLocks/>
          </p:cNvCxnSpPr>
          <p:nvPr/>
        </p:nvCxnSpPr>
        <p:spPr>
          <a:xfrm>
            <a:off x="2319934" y="4233312"/>
            <a:ext cx="639654" cy="806142"/>
          </a:xfrm>
          <a:prstGeom prst="straightConnector1">
            <a:avLst/>
          </a:prstGeom>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A50EFDF5-D8B6-512E-F0DD-B503A031043B}"/>
              </a:ext>
            </a:extLst>
          </p:cNvPr>
          <p:cNvPicPr>
            <a:picLocks noChangeAspect="1"/>
          </p:cNvPicPr>
          <p:nvPr/>
        </p:nvPicPr>
        <p:blipFill>
          <a:blip r:embed="rId8"/>
          <a:stretch>
            <a:fillRect/>
          </a:stretch>
        </p:blipFill>
        <p:spPr>
          <a:xfrm>
            <a:off x="1899416" y="5929352"/>
            <a:ext cx="251560" cy="319689"/>
          </a:xfrm>
          <a:prstGeom prst="rect">
            <a:avLst/>
          </a:prstGeom>
        </p:spPr>
      </p:pic>
      <p:cxnSp>
        <p:nvCxnSpPr>
          <p:cNvPr id="26" name="Straight Arrow Connector 25">
            <a:extLst>
              <a:ext uri="{FF2B5EF4-FFF2-40B4-BE49-F238E27FC236}">
                <a16:creationId xmlns:a16="http://schemas.microsoft.com/office/drawing/2014/main" id="{3A810A4F-D326-2D80-C3C2-8402F90BE83F}"/>
              </a:ext>
            </a:extLst>
          </p:cNvPr>
          <p:cNvCxnSpPr>
            <a:cxnSpLocks/>
          </p:cNvCxnSpPr>
          <p:nvPr/>
        </p:nvCxnSpPr>
        <p:spPr>
          <a:xfrm>
            <a:off x="4014849" y="6056413"/>
            <a:ext cx="397524" cy="200816"/>
          </a:xfrm>
          <a:prstGeom prst="straightConnector1">
            <a:avLst/>
          </a:prstGeom>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416A3112-81D9-7F2B-EE0C-E20E41B421F3}"/>
              </a:ext>
            </a:extLst>
          </p:cNvPr>
          <p:cNvPicPr>
            <a:picLocks noChangeAspect="1"/>
          </p:cNvPicPr>
          <p:nvPr/>
        </p:nvPicPr>
        <p:blipFill>
          <a:blip r:embed="rId9"/>
          <a:stretch>
            <a:fillRect/>
          </a:stretch>
        </p:blipFill>
        <p:spPr>
          <a:xfrm>
            <a:off x="699289" y="2852912"/>
            <a:ext cx="4488524" cy="447146"/>
          </a:xfrm>
          <a:prstGeom prst="rect">
            <a:avLst/>
          </a:prstGeom>
        </p:spPr>
      </p:pic>
      <p:sp>
        <p:nvSpPr>
          <p:cNvPr id="9" name="TextBox 8">
            <a:extLst>
              <a:ext uri="{FF2B5EF4-FFF2-40B4-BE49-F238E27FC236}">
                <a16:creationId xmlns:a16="http://schemas.microsoft.com/office/drawing/2014/main" id="{F78B11E5-1E03-04D2-8BF9-3873B58BABF3}"/>
              </a:ext>
            </a:extLst>
          </p:cNvPr>
          <p:cNvSpPr txBox="1"/>
          <p:nvPr/>
        </p:nvSpPr>
        <p:spPr>
          <a:xfrm>
            <a:off x="731734" y="922233"/>
            <a:ext cx="34005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     Density : </a:t>
            </a:r>
            <a:r>
              <a:rPr lang="en-US" err="1">
                <a:cs typeface="Arial"/>
              </a:rPr>
              <a:t>veh</a:t>
            </a:r>
            <a:r>
              <a:rPr lang="en-US">
                <a:cs typeface="Arial"/>
              </a:rPr>
              <a:t> / km</a:t>
            </a:r>
          </a:p>
        </p:txBody>
      </p:sp>
      <p:sp>
        <p:nvSpPr>
          <p:cNvPr id="10" name="TextBox 9">
            <a:extLst>
              <a:ext uri="{FF2B5EF4-FFF2-40B4-BE49-F238E27FC236}">
                <a16:creationId xmlns:a16="http://schemas.microsoft.com/office/drawing/2014/main" id="{323B8158-52F9-EA81-2511-53633A47974A}"/>
              </a:ext>
            </a:extLst>
          </p:cNvPr>
          <p:cNvSpPr txBox="1"/>
          <p:nvPr/>
        </p:nvSpPr>
        <p:spPr>
          <a:xfrm>
            <a:off x="724612" y="1292550"/>
            <a:ext cx="34005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     Flow : </a:t>
            </a:r>
            <a:r>
              <a:rPr lang="en-US" err="1">
                <a:cs typeface="Arial"/>
              </a:rPr>
              <a:t>veh</a:t>
            </a:r>
            <a:r>
              <a:rPr lang="en-US">
                <a:cs typeface="Arial"/>
              </a:rPr>
              <a:t> / min</a:t>
            </a:r>
          </a:p>
        </p:txBody>
      </p:sp>
      <p:sp>
        <p:nvSpPr>
          <p:cNvPr id="11" name="TextBox 10">
            <a:extLst>
              <a:ext uri="{FF2B5EF4-FFF2-40B4-BE49-F238E27FC236}">
                <a16:creationId xmlns:a16="http://schemas.microsoft.com/office/drawing/2014/main" id="{BA649781-A6EF-D1DA-591C-B175732075F3}"/>
              </a:ext>
            </a:extLst>
          </p:cNvPr>
          <p:cNvSpPr txBox="1"/>
          <p:nvPr/>
        </p:nvSpPr>
        <p:spPr>
          <a:xfrm>
            <a:off x="724612" y="1662868"/>
            <a:ext cx="34005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     Demand : </a:t>
            </a:r>
            <a:r>
              <a:rPr lang="en-US" err="1">
                <a:cs typeface="Arial"/>
              </a:rPr>
              <a:t>veh</a:t>
            </a:r>
            <a:r>
              <a:rPr lang="en-US">
                <a:cs typeface="Arial"/>
              </a:rPr>
              <a:t> / min</a:t>
            </a:r>
          </a:p>
        </p:txBody>
      </p:sp>
      <p:sp>
        <p:nvSpPr>
          <p:cNvPr id="12" name="TextBox 11">
            <a:extLst>
              <a:ext uri="{FF2B5EF4-FFF2-40B4-BE49-F238E27FC236}">
                <a16:creationId xmlns:a16="http://schemas.microsoft.com/office/drawing/2014/main" id="{B33C0BA0-798A-2D39-2086-5784E8105C3C}"/>
              </a:ext>
            </a:extLst>
          </p:cNvPr>
          <p:cNvSpPr txBox="1"/>
          <p:nvPr/>
        </p:nvSpPr>
        <p:spPr>
          <a:xfrm>
            <a:off x="724612" y="2033186"/>
            <a:ext cx="3493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     Input : green time / period</a:t>
            </a:r>
          </a:p>
        </p:txBody>
      </p:sp>
      <p:pic>
        <p:nvPicPr>
          <p:cNvPr id="24" name="Picture 23">
            <a:extLst>
              <a:ext uri="{FF2B5EF4-FFF2-40B4-BE49-F238E27FC236}">
                <a16:creationId xmlns:a16="http://schemas.microsoft.com/office/drawing/2014/main" id="{6D71FC18-27FA-B44F-5D08-D64E06950B04}"/>
              </a:ext>
            </a:extLst>
          </p:cNvPr>
          <p:cNvPicPr>
            <a:picLocks noChangeAspect="1"/>
          </p:cNvPicPr>
          <p:nvPr/>
        </p:nvPicPr>
        <p:blipFill>
          <a:blip r:embed="rId5"/>
          <a:stretch>
            <a:fillRect/>
          </a:stretch>
        </p:blipFill>
        <p:spPr>
          <a:xfrm>
            <a:off x="987175" y="888185"/>
            <a:ext cx="329850" cy="444109"/>
          </a:xfrm>
          <a:prstGeom prst="rect">
            <a:avLst/>
          </a:prstGeom>
        </p:spPr>
      </p:pic>
      <p:pic>
        <p:nvPicPr>
          <p:cNvPr id="29" name="Picture 28">
            <a:extLst>
              <a:ext uri="{FF2B5EF4-FFF2-40B4-BE49-F238E27FC236}">
                <a16:creationId xmlns:a16="http://schemas.microsoft.com/office/drawing/2014/main" id="{E8B353DC-209B-33EE-4935-77053D7A3EF6}"/>
              </a:ext>
            </a:extLst>
          </p:cNvPr>
          <p:cNvPicPr>
            <a:picLocks noChangeAspect="1"/>
          </p:cNvPicPr>
          <p:nvPr/>
        </p:nvPicPr>
        <p:blipFill>
          <a:blip r:embed="rId6"/>
          <a:stretch>
            <a:fillRect/>
          </a:stretch>
        </p:blipFill>
        <p:spPr>
          <a:xfrm>
            <a:off x="987674" y="1249341"/>
            <a:ext cx="293245" cy="455313"/>
          </a:xfrm>
          <a:prstGeom prst="rect">
            <a:avLst/>
          </a:prstGeom>
        </p:spPr>
      </p:pic>
      <p:pic>
        <p:nvPicPr>
          <p:cNvPr id="31" name="Picture 30">
            <a:extLst>
              <a:ext uri="{FF2B5EF4-FFF2-40B4-BE49-F238E27FC236}">
                <a16:creationId xmlns:a16="http://schemas.microsoft.com/office/drawing/2014/main" id="{9571D5C0-813F-3AE8-25C5-8431A4073020}"/>
              </a:ext>
            </a:extLst>
          </p:cNvPr>
          <p:cNvPicPr>
            <a:picLocks noChangeAspect="1"/>
          </p:cNvPicPr>
          <p:nvPr/>
        </p:nvPicPr>
        <p:blipFill>
          <a:blip r:embed="rId8"/>
          <a:stretch>
            <a:fillRect/>
          </a:stretch>
        </p:blipFill>
        <p:spPr>
          <a:xfrm>
            <a:off x="990713" y="1687789"/>
            <a:ext cx="251560" cy="319689"/>
          </a:xfrm>
          <a:prstGeom prst="rect">
            <a:avLst/>
          </a:prstGeom>
        </p:spPr>
      </p:pic>
      <p:pic>
        <p:nvPicPr>
          <p:cNvPr id="33" name="Picture 32">
            <a:extLst>
              <a:ext uri="{FF2B5EF4-FFF2-40B4-BE49-F238E27FC236}">
                <a16:creationId xmlns:a16="http://schemas.microsoft.com/office/drawing/2014/main" id="{380D561E-8E70-3AAA-194D-196A1AC8DAC4}"/>
              </a:ext>
            </a:extLst>
          </p:cNvPr>
          <p:cNvPicPr>
            <a:picLocks noChangeAspect="1"/>
          </p:cNvPicPr>
          <p:nvPr/>
        </p:nvPicPr>
        <p:blipFill>
          <a:blip r:embed="rId7"/>
          <a:stretch>
            <a:fillRect/>
          </a:stretch>
        </p:blipFill>
        <p:spPr>
          <a:xfrm>
            <a:off x="959190" y="2082508"/>
            <a:ext cx="321732" cy="270884"/>
          </a:xfrm>
          <a:prstGeom prst="rect">
            <a:avLst/>
          </a:prstGeom>
        </p:spPr>
      </p:pic>
      <p:pic>
        <p:nvPicPr>
          <p:cNvPr id="28" name="Picture 27" descr="A black text on a white background&#10;&#10;Description automatically generated">
            <a:extLst>
              <a:ext uri="{FF2B5EF4-FFF2-40B4-BE49-F238E27FC236}">
                <a16:creationId xmlns:a16="http://schemas.microsoft.com/office/drawing/2014/main" id="{DC17F515-54D2-A8AA-BE3A-9A262DB6CFD6}"/>
              </a:ext>
            </a:extLst>
          </p:cNvPr>
          <p:cNvPicPr>
            <a:picLocks noChangeAspect="1"/>
          </p:cNvPicPr>
          <p:nvPr/>
        </p:nvPicPr>
        <p:blipFill>
          <a:blip r:embed="rId10"/>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380009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10" presetClass="entr" presetSubtype="0" fill="hold"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500"/>
                                        <p:tgtEl>
                                          <p:spTgt spid="3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6632D3B-06F1-5536-DD2E-9844C1B9A5C2}"/>
              </a:ext>
            </a:extLst>
          </p:cNvPr>
          <p:cNvPicPr>
            <a:picLocks noChangeAspect="1"/>
          </p:cNvPicPr>
          <p:nvPr/>
        </p:nvPicPr>
        <p:blipFill>
          <a:blip r:embed="rId2"/>
          <a:stretch>
            <a:fillRect/>
          </a:stretch>
        </p:blipFill>
        <p:spPr>
          <a:xfrm>
            <a:off x="5462067" y="1107782"/>
            <a:ext cx="6729932" cy="4213411"/>
          </a:xfrm>
          <a:prstGeom prst="rect">
            <a:avLst/>
          </a:prstGeom>
        </p:spPr>
      </p:pic>
      <p:sp>
        <p:nvSpPr>
          <p:cNvPr id="4" name="Date Placeholder 3">
            <a:extLst>
              <a:ext uri="{FF2B5EF4-FFF2-40B4-BE49-F238E27FC236}">
                <a16:creationId xmlns:a16="http://schemas.microsoft.com/office/drawing/2014/main" id="{6E8EDDE1-BFC8-645E-7B96-E59E30358BE8}"/>
              </a:ext>
            </a:extLst>
          </p:cNvPr>
          <p:cNvSpPr>
            <a:spLocks noGrp="1"/>
          </p:cNvSpPr>
          <p:nvPr>
            <p:ph type="dt" sz="half" idx="10"/>
          </p:nvPr>
        </p:nvSpPr>
        <p:spPr/>
        <p:txBody>
          <a:bodyPr/>
          <a:lstStyle/>
          <a:p>
            <a:fld id="{0F7782B2-018B-4FD3-AD95-2F64EDE0E9D6}" type="datetime1">
              <a:rPr lang="de-CH" noProof="0" smtClean="0"/>
              <a:t>19.10.2023</a:t>
            </a:fld>
            <a:endParaRPr lang="de-CH" noProof="0"/>
          </a:p>
        </p:txBody>
      </p:sp>
      <p:sp>
        <p:nvSpPr>
          <p:cNvPr id="5" name="Footer Placeholder 4">
            <a:extLst>
              <a:ext uri="{FF2B5EF4-FFF2-40B4-BE49-F238E27FC236}">
                <a16:creationId xmlns:a16="http://schemas.microsoft.com/office/drawing/2014/main" id="{B9E9332B-2E31-3798-9EB0-702E571C413F}"/>
              </a:ext>
            </a:extLst>
          </p:cNvPr>
          <p:cNvSpPr>
            <a:spLocks noGrp="1"/>
          </p:cNvSpPr>
          <p:nvPr>
            <p:ph type="ftr" sz="quarter" idx="11"/>
          </p:nvPr>
        </p:nvSpPr>
        <p:spPr/>
        <p:txBody>
          <a:bodyPr/>
          <a:lstStyle/>
          <a:p>
            <a:r>
              <a:rPr lang="de-DE" err="1">
                <a:cs typeface="Arial"/>
              </a:rPr>
              <a:t>Automatic</a:t>
            </a:r>
            <a:r>
              <a:rPr lang="de-DE">
                <a:cs typeface="Arial"/>
              </a:rPr>
              <a:t> Control Laboratory</a:t>
            </a:r>
            <a:endParaRPr lang="de-DE" noProof="0">
              <a:cs typeface="Arial"/>
            </a:endParaRPr>
          </a:p>
        </p:txBody>
      </p:sp>
      <p:sp>
        <p:nvSpPr>
          <p:cNvPr id="6" name="Slide Number Placeholder 5">
            <a:extLst>
              <a:ext uri="{FF2B5EF4-FFF2-40B4-BE49-F238E27FC236}">
                <a16:creationId xmlns:a16="http://schemas.microsoft.com/office/drawing/2014/main" id="{6BD2ECEF-5AC0-5523-4ACF-4F49C05D5493}"/>
              </a:ext>
            </a:extLst>
          </p:cNvPr>
          <p:cNvSpPr>
            <a:spLocks noGrp="1"/>
          </p:cNvSpPr>
          <p:nvPr>
            <p:ph type="sldNum" sz="quarter" idx="12"/>
          </p:nvPr>
        </p:nvSpPr>
        <p:spPr/>
        <p:txBody>
          <a:bodyPr/>
          <a:lstStyle/>
          <a:p>
            <a:fld id="{5ACA52AF-F19D-405C-AD5F-7D94B96A5CC3}" type="slidenum">
              <a:rPr lang="de-CH" noProof="0" smtClean="0"/>
              <a:t>8</a:t>
            </a:fld>
            <a:endParaRPr lang="de-CH" noProof="0"/>
          </a:p>
        </p:txBody>
      </p:sp>
      <p:sp>
        <p:nvSpPr>
          <p:cNvPr id="2" name="Rectangle 1">
            <a:extLst>
              <a:ext uri="{FF2B5EF4-FFF2-40B4-BE49-F238E27FC236}">
                <a16:creationId xmlns:a16="http://schemas.microsoft.com/office/drawing/2014/main" id="{13D7BEB5-7C05-BE55-099A-3B7E0966EE9F}"/>
              </a:ext>
            </a:extLst>
          </p:cNvPr>
          <p:cNvSpPr/>
          <p:nvPr/>
        </p:nvSpPr>
        <p:spPr>
          <a:xfrm>
            <a:off x="7790597" y="4122761"/>
            <a:ext cx="261582" cy="1819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3F427F-AA6C-FAA6-42C3-000ED9B8ACA4}"/>
              </a:ext>
            </a:extLst>
          </p:cNvPr>
          <p:cNvSpPr/>
          <p:nvPr/>
        </p:nvSpPr>
        <p:spPr>
          <a:xfrm>
            <a:off x="9269104" y="4168253"/>
            <a:ext cx="363940" cy="2274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el 2">
            <a:extLst>
              <a:ext uri="{FF2B5EF4-FFF2-40B4-BE49-F238E27FC236}">
                <a16:creationId xmlns:a16="http://schemas.microsoft.com/office/drawing/2014/main" id="{525899B1-8ADD-00C7-36E1-ECB5C907C8BF}"/>
              </a:ext>
            </a:extLst>
          </p:cNvPr>
          <p:cNvSpPr>
            <a:spLocks noGrp="1"/>
          </p:cNvSpPr>
          <p:nvPr>
            <p:ph type="title"/>
          </p:nvPr>
        </p:nvSpPr>
        <p:spPr>
          <a:xfrm>
            <a:off x="731837" y="260351"/>
            <a:ext cx="10728325" cy="900000"/>
          </a:xfrm>
        </p:spPr>
        <p:txBody>
          <a:bodyPr anchor="t">
            <a:normAutofit/>
          </a:bodyPr>
          <a:lstStyle/>
          <a:p>
            <a:r>
              <a:rPr lang="de-DE" b="1">
                <a:cs typeface="Arial"/>
              </a:rPr>
              <a:t>Problem </a:t>
            </a:r>
            <a:r>
              <a:rPr lang="de-DE" b="1" err="1">
                <a:cs typeface="Arial"/>
              </a:rPr>
              <a:t>formulation</a:t>
            </a:r>
            <a:endParaRPr lang="de-DE" b="1" err="1"/>
          </a:p>
        </p:txBody>
      </p:sp>
      <p:pic>
        <p:nvPicPr>
          <p:cNvPr id="13" name="Picture 12" descr="A cross-section of a city&#10;&#10;Description automatically generated">
            <a:extLst>
              <a:ext uri="{FF2B5EF4-FFF2-40B4-BE49-F238E27FC236}">
                <a16:creationId xmlns:a16="http://schemas.microsoft.com/office/drawing/2014/main" id="{1FA536D9-14E3-C37C-E9B4-ADC96C1C766A}"/>
              </a:ext>
            </a:extLst>
          </p:cNvPr>
          <p:cNvPicPr>
            <a:picLocks noChangeAspect="1"/>
          </p:cNvPicPr>
          <p:nvPr/>
        </p:nvPicPr>
        <p:blipFill>
          <a:blip r:embed="rId3"/>
          <a:stretch>
            <a:fillRect/>
          </a:stretch>
        </p:blipFill>
        <p:spPr>
          <a:xfrm>
            <a:off x="1766047" y="4095807"/>
            <a:ext cx="3268275" cy="2566031"/>
          </a:xfrm>
          <a:prstGeom prst="rect">
            <a:avLst/>
          </a:prstGeom>
        </p:spPr>
      </p:pic>
      <p:cxnSp>
        <p:nvCxnSpPr>
          <p:cNvPr id="16" name="Straight Arrow Connector 15">
            <a:extLst>
              <a:ext uri="{FF2B5EF4-FFF2-40B4-BE49-F238E27FC236}">
                <a16:creationId xmlns:a16="http://schemas.microsoft.com/office/drawing/2014/main" id="{64E2695A-2E1F-C21C-7E9B-DF8BB6D858D9}"/>
              </a:ext>
            </a:extLst>
          </p:cNvPr>
          <p:cNvCxnSpPr/>
          <p:nvPr/>
        </p:nvCxnSpPr>
        <p:spPr>
          <a:xfrm flipH="1">
            <a:off x="4091908" y="4646360"/>
            <a:ext cx="65374" cy="172329"/>
          </a:xfrm>
          <a:prstGeom prst="straightConnector1">
            <a:avLst/>
          </a:prstGeom>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74230CE9-6022-0BC7-2F74-0FC52BEEACB5}"/>
              </a:ext>
            </a:extLst>
          </p:cNvPr>
          <p:cNvPicPr>
            <a:picLocks noChangeAspect="1"/>
          </p:cNvPicPr>
          <p:nvPr/>
        </p:nvPicPr>
        <p:blipFill>
          <a:blip r:embed="rId4"/>
          <a:stretch>
            <a:fillRect/>
          </a:stretch>
        </p:blipFill>
        <p:spPr>
          <a:xfrm>
            <a:off x="4025205" y="4275169"/>
            <a:ext cx="329850" cy="444109"/>
          </a:xfrm>
          <a:prstGeom prst="rect">
            <a:avLst/>
          </a:prstGeom>
        </p:spPr>
      </p:pic>
      <p:pic>
        <p:nvPicPr>
          <p:cNvPr id="19" name="Picture 18">
            <a:extLst>
              <a:ext uri="{FF2B5EF4-FFF2-40B4-BE49-F238E27FC236}">
                <a16:creationId xmlns:a16="http://schemas.microsoft.com/office/drawing/2014/main" id="{35129873-D791-9E6B-B69B-2764F11DD0EF}"/>
              </a:ext>
            </a:extLst>
          </p:cNvPr>
          <p:cNvPicPr>
            <a:picLocks noChangeAspect="1"/>
          </p:cNvPicPr>
          <p:nvPr/>
        </p:nvPicPr>
        <p:blipFill>
          <a:blip r:embed="rId5"/>
          <a:stretch>
            <a:fillRect/>
          </a:stretch>
        </p:blipFill>
        <p:spPr>
          <a:xfrm>
            <a:off x="4467237" y="6067745"/>
            <a:ext cx="293245" cy="455313"/>
          </a:xfrm>
          <a:prstGeom prst="rect">
            <a:avLst/>
          </a:prstGeom>
        </p:spPr>
      </p:pic>
      <p:cxnSp>
        <p:nvCxnSpPr>
          <p:cNvPr id="20" name="Straight Arrow Connector 19">
            <a:extLst>
              <a:ext uri="{FF2B5EF4-FFF2-40B4-BE49-F238E27FC236}">
                <a16:creationId xmlns:a16="http://schemas.microsoft.com/office/drawing/2014/main" id="{CB6513D3-C2C5-BF1E-4D90-31C6580AA63E}"/>
              </a:ext>
            </a:extLst>
          </p:cNvPr>
          <p:cNvCxnSpPr>
            <a:cxnSpLocks/>
          </p:cNvCxnSpPr>
          <p:nvPr/>
        </p:nvCxnSpPr>
        <p:spPr>
          <a:xfrm flipH="1">
            <a:off x="2197590" y="5864136"/>
            <a:ext cx="279018" cy="122478"/>
          </a:xfrm>
          <a:prstGeom prst="straightConnector1">
            <a:avLst/>
          </a:prstGeom>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81C00918-4293-3CC5-228A-378F7F405669}"/>
              </a:ext>
            </a:extLst>
          </p:cNvPr>
          <p:cNvPicPr>
            <a:picLocks noChangeAspect="1"/>
          </p:cNvPicPr>
          <p:nvPr/>
        </p:nvPicPr>
        <p:blipFill>
          <a:blip r:embed="rId6"/>
          <a:stretch>
            <a:fillRect/>
          </a:stretch>
        </p:blipFill>
        <p:spPr>
          <a:xfrm>
            <a:off x="2024565" y="3938370"/>
            <a:ext cx="321732" cy="270884"/>
          </a:xfrm>
          <a:prstGeom prst="rect">
            <a:avLst/>
          </a:prstGeom>
        </p:spPr>
      </p:pic>
      <p:cxnSp>
        <p:nvCxnSpPr>
          <p:cNvPr id="23" name="Straight Arrow Connector 22">
            <a:extLst>
              <a:ext uri="{FF2B5EF4-FFF2-40B4-BE49-F238E27FC236}">
                <a16:creationId xmlns:a16="http://schemas.microsoft.com/office/drawing/2014/main" id="{6186721B-DF7B-4BDB-0C6D-2889F2A57760}"/>
              </a:ext>
            </a:extLst>
          </p:cNvPr>
          <p:cNvCxnSpPr>
            <a:cxnSpLocks/>
          </p:cNvCxnSpPr>
          <p:nvPr/>
        </p:nvCxnSpPr>
        <p:spPr>
          <a:xfrm>
            <a:off x="2319934" y="4233312"/>
            <a:ext cx="639654" cy="806142"/>
          </a:xfrm>
          <a:prstGeom prst="straightConnector1">
            <a:avLst/>
          </a:prstGeom>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A50EFDF5-D8B6-512E-F0DD-B503A031043B}"/>
              </a:ext>
            </a:extLst>
          </p:cNvPr>
          <p:cNvPicPr>
            <a:picLocks noChangeAspect="1"/>
          </p:cNvPicPr>
          <p:nvPr/>
        </p:nvPicPr>
        <p:blipFill>
          <a:blip r:embed="rId7"/>
          <a:stretch>
            <a:fillRect/>
          </a:stretch>
        </p:blipFill>
        <p:spPr>
          <a:xfrm>
            <a:off x="1899416" y="5929352"/>
            <a:ext cx="251560" cy="319689"/>
          </a:xfrm>
          <a:prstGeom prst="rect">
            <a:avLst/>
          </a:prstGeom>
        </p:spPr>
      </p:pic>
      <p:cxnSp>
        <p:nvCxnSpPr>
          <p:cNvPr id="26" name="Straight Arrow Connector 25">
            <a:extLst>
              <a:ext uri="{FF2B5EF4-FFF2-40B4-BE49-F238E27FC236}">
                <a16:creationId xmlns:a16="http://schemas.microsoft.com/office/drawing/2014/main" id="{3A810A4F-D326-2D80-C3C2-8402F90BE83F}"/>
              </a:ext>
            </a:extLst>
          </p:cNvPr>
          <p:cNvCxnSpPr>
            <a:cxnSpLocks/>
          </p:cNvCxnSpPr>
          <p:nvPr/>
        </p:nvCxnSpPr>
        <p:spPr>
          <a:xfrm>
            <a:off x="4014849" y="6056413"/>
            <a:ext cx="397524" cy="200816"/>
          </a:xfrm>
          <a:prstGeom prst="straightConnector1">
            <a:avLst/>
          </a:prstGeom>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416A3112-81D9-7F2B-EE0C-E20E41B421F3}"/>
              </a:ext>
            </a:extLst>
          </p:cNvPr>
          <p:cNvPicPr>
            <a:picLocks noChangeAspect="1"/>
          </p:cNvPicPr>
          <p:nvPr/>
        </p:nvPicPr>
        <p:blipFill>
          <a:blip r:embed="rId8"/>
          <a:stretch>
            <a:fillRect/>
          </a:stretch>
        </p:blipFill>
        <p:spPr>
          <a:xfrm>
            <a:off x="699289" y="2852912"/>
            <a:ext cx="4488524" cy="447146"/>
          </a:xfrm>
          <a:prstGeom prst="rect">
            <a:avLst/>
          </a:prstGeom>
        </p:spPr>
      </p:pic>
      <p:pic>
        <p:nvPicPr>
          <p:cNvPr id="24" name="Picture 23">
            <a:extLst>
              <a:ext uri="{FF2B5EF4-FFF2-40B4-BE49-F238E27FC236}">
                <a16:creationId xmlns:a16="http://schemas.microsoft.com/office/drawing/2014/main" id="{01C930E9-C894-2C91-3628-08475F1FF7ED}"/>
              </a:ext>
            </a:extLst>
          </p:cNvPr>
          <p:cNvPicPr>
            <a:picLocks noChangeAspect="1"/>
          </p:cNvPicPr>
          <p:nvPr/>
        </p:nvPicPr>
        <p:blipFill>
          <a:blip r:embed="rId9"/>
          <a:stretch>
            <a:fillRect/>
          </a:stretch>
        </p:blipFill>
        <p:spPr>
          <a:xfrm>
            <a:off x="5462067" y="1158171"/>
            <a:ext cx="6729813" cy="4208803"/>
          </a:xfrm>
          <a:prstGeom prst="rect">
            <a:avLst/>
          </a:prstGeom>
        </p:spPr>
      </p:pic>
      <p:cxnSp>
        <p:nvCxnSpPr>
          <p:cNvPr id="3" name="Straight Arrow Connector 2">
            <a:extLst>
              <a:ext uri="{FF2B5EF4-FFF2-40B4-BE49-F238E27FC236}">
                <a16:creationId xmlns:a16="http://schemas.microsoft.com/office/drawing/2014/main" id="{302E13E3-2A9D-50EE-F1E7-42DCD9521944}"/>
              </a:ext>
            </a:extLst>
          </p:cNvPr>
          <p:cNvCxnSpPr/>
          <p:nvPr/>
        </p:nvCxnSpPr>
        <p:spPr>
          <a:xfrm>
            <a:off x="7447440" y="2571308"/>
            <a:ext cx="17212" cy="2303929"/>
          </a:xfrm>
          <a:prstGeom prst="straightConnector1">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3422D90-2CAD-2237-F411-64B9355E16F7}"/>
              </a:ext>
            </a:extLst>
          </p:cNvPr>
          <p:cNvPicPr>
            <a:picLocks noChangeAspect="1"/>
          </p:cNvPicPr>
          <p:nvPr/>
        </p:nvPicPr>
        <p:blipFill>
          <a:blip r:embed="rId10"/>
          <a:stretch>
            <a:fillRect/>
          </a:stretch>
        </p:blipFill>
        <p:spPr>
          <a:xfrm>
            <a:off x="7106007" y="5069692"/>
            <a:ext cx="690903" cy="265755"/>
          </a:xfrm>
          <a:prstGeom prst="rect">
            <a:avLst/>
          </a:prstGeom>
        </p:spPr>
      </p:pic>
      <p:sp>
        <p:nvSpPr>
          <p:cNvPr id="15" name="TextBox 14">
            <a:extLst>
              <a:ext uri="{FF2B5EF4-FFF2-40B4-BE49-F238E27FC236}">
                <a16:creationId xmlns:a16="http://schemas.microsoft.com/office/drawing/2014/main" id="{7E9EAC1B-5351-382C-7E18-AEFDAA99FBB5}"/>
              </a:ext>
            </a:extLst>
          </p:cNvPr>
          <p:cNvSpPr txBox="1"/>
          <p:nvPr/>
        </p:nvSpPr>
        <p:spPr>
          <a:xfrm>
            <a:off x="731734" y="922233"/>
            <a:ext cx="34005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     Density : </a:t>
            </a:r>
            <a:r>
              <a:rPr lang="en-US" err="1">
                <a:cs typeface="Arial"/>
              </a:rPr>
              <a:t>veh</a:t>
            </a:r>
            <a:r>
              <a:rPr lang="en-US">
                <a:cs typeface="Arial"/>
              </a:rPr>
              <a:t> / km</a:t>
            </a:r>
          </a:p>
        </p:txBody>
      </p:sp>
      <p:sp>
        <p:nvSpPr>
          <p:cNvPr id="29" name="TextBox 28">
            <a:extLst>
              <a:ext uri="{FF2B5EF4-FFF2-40B4-BE49-F238E27FC236}">
                <a16:creationId xmlns:a16="http://schemas.microsoft.com/office/drawing/2014/main" id="{6CC5F576-4CD6-9CC8-6317-503A06469F62}"/>
              </a:ext>
            </a:extLst>
          </p:cNvPr>
          <p:cNvSpPr txBox="1"/>
          <p:nvPr/>
        </p:nvSpPr>
        <p:spPr>
          <a:xfrm>
            <a:off x="724612" y="1292550"/>
            <a:ext cx="34005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     Flow : </a:t>
            </a:r>
            <a:r>
              <a:rPr lang="en-US" err="1">
                <a:cs typeface="Arial"/>
              </a:rPr>
              <a:t>veh</a:t>
            </a:r>
            <a:r>
              <a:rPr lang="en-US">
                <a:cs typeface="Arial"/>
              </a:rPr>
              <a:t> / min</a:t>
            </a:r>
          </a:p>
        </p:txBody>
      </p:sp>
      <p:sp>
        <p:nvSpPr>
          <p:cNvPr id="31" name="TextBox 30">
            <a:extLst>
              <a:ext uri="{FF2B5EF4-FFF2-40B4-BE49-F238E27FC236}">
                <a16:creationId xmlns:a16="http://schemas.microsoft.com/office/drawing/2014/main" id="{905FF4CF-F40D-C23E-415D-A7BA285DCE41}"/>
              </a:ext>
            </a:extLst>
          </p:cNvPr>
          <p:cNvSpPr txBox="1"/>
          <p:nvPr/>
        </p:nvSpPr>
        <p:spPr>
          <a:xfrm>
            <a:off x="724612" y="1662868"/>
            <a:ext cx="34005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     Demand : </a:t>
            </a:r>
            <a:r>
              <a:rPr lang="en-US" err="1">
                <a:cs typeface="Arial"/>
              </a:rPr>
              <a:t>veh</a:t>
            </a:r>
            <a:r>
              <a:rPr lang="en-US">
                <a:cs typeface="Arial"/>
              </a:rPr>
              <a:t> / min</a:t>
            </a:r>
          </a:p>
        </p:txBody>
      </p:sp>
      <p:sp>
        <p:nvSpPr>
          <p:cNvPr id="33" name="TextBox 32">
            <a:extLst>
              <a:ext uri="{FF2B5EF4-FFF2-40B4-BE49-F238E27FC236}">
                <a16:creationId xmlns:a16="http://schemas.microsoft.com/office/drawing/2014/main" id="{7FACC5F5-DEAE-3390-6D4A-4585D68B9D58}"/>
              </a:ext>
            </a:extLst>
          </p:cNvPr>
          <p:cNvSpPr txBox="1"/>
          <p:nvPr/>
        </p:nvSpPr>
        <p:spPr>
          <a:xfrm>
            <a:off x="724612" y="2033186"/>
            <a:ext cx="3493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     Input : green time / period</a:t>
            </a:r>
          </a:p>
        </p:txBody>
      </p:sp>
      <p:pic>
        <p:nvPicPr>
          <p:cNvPr id="35" name="Picture 34">
            <a:extLst>
              <a:ext uri="{FF2B5EF4-FFF2-40B4-BE49-F238E27FC236}">
                <a16:creationId xmlns:a16="http://schemas.microsoft.com/office/drawing/2014/main" id="{8E3B93E2-8E4B-66C6-3E93-E8491C44F205}"/>
              </a:ext>
            </a:extLst>
          </p:cNvPr>
          <p:cNvPicPr>
            <a:picLocks noChangeAspect="1"/>
          </p:cNvPicPr>
          <p:nvPr/>
        </p:nvPicPr>
        <p:blipFill>
          <a:blip r:embed="rId4"/>
          <a:stretch>
            <a:fillRect/>
          </a:stretch>
        </p:blipFill>
        <p:spPr>
          <a:xfrm>
            <a:off x="987175" y="888185"/>
            <a:ext cx="329850" cy="444109"/>
          </a:xfrm>
          <a:prstGeom prst="rect">
            <a:avLst/>
          </a:prstGeom>
        </p:spPr>
      </p:pic>
      <p:pic>
        <p:nvPicPr>
          <p:cNvPr id="37" name="Picture 36">
            <a:extLst>
              <a:ext uri="{FF2B5EF4-FFF2-40B4-BE49-F238E27FC236}">
                <a16:creationId xmlns:a16="http://schemas.microsoft.com/office/drawing/2014/main" id="{CA9FFC9E-51C0-5BA6-05E2-7F987C876D32}"/>
              </a:ext>
            </a:extLst>
          </p:cNvPr>
          <p:cNvPicPr>
            <a:picLocks noChangeAspect="1"/>
          </p:cNvPicPr>
          <p:nvPr/>
        </p:nvPicPr>
        <p:blipFill>
          <a:blip r:embed="rId5"/>
          <a:stretch>
            <a:fillRect/>
          </a:stretch>
        </p:blipFill>
        <p:spPr>
          <a:xfrm>
            <a:off x="987674" y="1249341"/>
            <a:ext cx="293245" cy="455313"/>
          </a:xfrm>
          <a:prstGeom prst="rect">
            <a:avLst/>
          </a:prstGeom>
        </p:spPr>
      </p:pic>
      <p:pic>
        <p:nvPicPr>
          <p:cNvPr id="39" name="Picture 38">
            <a:extLst>
              <a:ext uri="{FF2B5EF4-FFF2-40B4-BE49-F238E27FC236}">
                <a16:creationId xmlns:a16="http://schemas.microsoft.com/office/drawing/2014/main" id="{67EFF4E1-DE18-9443-5CC7-EF73908259C0}"/>
              </a:ext>
            </a:extLst>
          </p:cNvPr>
          <p:cNvPicPr>
            <a:picLocks noChangeAspect="1"/>
          </p:cNvPicPr>
          <p:nvPr/>
        </p:nvPicPr>
        <p:blipFill>
          <a:blip r:embed="rId7"/>
          <a:stretch>
            <a:fillRect/>
          </a:stretch>
        </p:blipFill>
        <p:spPr>
          <a:xfrm>
            <a:off x="990713" y="1687789"/>
            <a:ext cx="251560" cy="319689"/>
          </a:xfrm>
          <a:prstGeom prst="rect">
            <a:avLst/>
          </a:prstGeom>
        </p:spPr>
      </p:pic>
      <p:pic>
        <p:nvPicPr>
          <p:cNvPr id="41" name="Picture 40">
            <a:extLst>
              <a:ext uri="{FF2B5EF4-FFF2-40B4-BE49-F238E27FC236}">
                <a16:creationId xmlns:a16="http://schemas.microsoft.com/office/drawing/2014/main" id="{DE11E458-9C9B-858E-EE85-027669989F82}"/>
              </a:ext>
            </a:extLst>
          </p:cNvPr>
          <p:cNvPicPr>
            <a:picLocks noChangeAspect="1"/>
          </p:cNvPicPr>
          <p:nvPr/>
        </p:nvPicPr>
        <p:blipFill>
          <a:blip r:embed="rId6"/>
          <a:stretch>
            <a:fillRect/>
          </a:stretch>
        </p:blipFill>
        <p:spPr>
          <a:xfrm>
            <a:off x="959190" y="2082508"/>
            <a:ext cx="321732" cy="270884"/>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5A8E0CAD-A219-04D5-CDEF-2C214CF7AE7F}"/>
              </a:ext>
            </a:extLst>
          </p:cNvPr>
          <p:cNvPicPr>
            <a:picLocks noChangeAspect="1"/>
          </p:cNvPicPr>
          <p:nvPr/>
        </p:nvPicPr>
        <p:blipFill>
          <a:blip r:embed="rId11"/>
          <a:stretch>
            <a:fillRect/>
          </a:stretch>
        </p:blipFill>
        <p:spPr>
          <a:xfrm>
            <a:off x="5605335" y="6408561"/>
            <a:ext cx="975646" cy="326465"/>
          </a:xfrm>
          <a:prstGeom prst="rect">
            <a:avLst/>
          </a:prstGeom>
        </p:spPr>
      </p:pic>
    </p:spTree>
    <p:extLst>
      <p:ext uri="{BB962C8B-B14F-4D97-AF65-F5344CB8AC3E}">
        <p14:creationId xmlns:p14="http://schemas.microsoft.com/office/powerpoint/2010/main" val="181366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89E410-8F39-9BE0-9622-A8DE08290571}"/>
              </a:ext>
            </a:extLst>
          </p:cNvPr>
          <p:cNvPicPr>
            <a:picLocks noChangeAspect="1"/>
          </p:cNvPicPr>
          <p:nvPr/>
        </p:nvPicPr>
        <p:blipFill>
          <a:blip r:embed="rId2"/>
          <a:stretch>
            <a:fillRect/>
          </a:stretch>
        </p:blipFill>
        <p:spPr>
          <a:xfrm>
            <a:off x="1996381" y="1795389"/>
            <a:ext cx="8738098" cy="3218007"/>
          </a:xfrm>
          <a:prstGeom prst="rect">
            <a:avLst/>
          </a:prstGeom>
        </p:spPr>
      </p:pic>
      <p:sp>
        <p:nvSpPr>
          <p:cNvPr id="4" name="Date Placeholder 3">
            <a:extLst>
              <a:ext uri="{FF2B5EF4-FFF2-40B4-BE49-F238E27FC236}">
                <a16:creationId xmlns:a16="http://schemas.microsoft.com/office/drawing/2014/main" id="{FAF47C40-ED1C-517B-B2D2-DEFFA040874E}"/>
              </a:ext>
            </a:extLst>
          </p:cNvPr>
          <p:cNvSpPr>
            <a:spLocks noGrp="1"/>
          </p:cNvSpPr>
          <p:nvPr>
            <p:ph type="dt" sz="half" idx="10"/>
          </p:nvPr>
        </p:nvSpPr>
        <p:spPr/>
        <p:txBody>
          <a:bodyPr/>
          <a:lstStyle/>
          <a:p>
            <a:fld id="{68EF82BE-DF56-4719-B180-C3B0D509F71F}" type="datetime1">
              <a:rPr lang="de-CH" noProof="0" smtClean="0"/>
              <a:t>19.10.2023</a:t>
            </a:fld>
            <a:endParaRPr lang="de-CH" noProof="0"/>
          </a:p>
        </p:txBody>
      </p:sp>
      <p:sp>
        <p:nvSpPr>
          <p:cNvPr id="5" name="Footer Placeholder 4">
            <a:extLst>
              <a:ext uri="{FF2B5EF4-FFF2-40B4-BE49-F238E27FC236}">
                <a16:creationId xmlns:a16="http://schemas.microsoft.com/office/drawing/2014/main" id="{F08785D2-D38B-A665-BBF7-5ECA3FB1CA54}"/>
              </a:ext>
            </a:extLst>
          </p:cNvPr>
          <p:cNvSpPr>
            <a:spLocks noGrp="1"/>
          </p:cNvSpPr>
          <p:nvPr>
            <p:ph type="ftr" sz="quarter" idx="11"/>
          </p:nvPr>
        </p:nvSpPr>
        <p:spPr/>
        <p:txBody>
          <a:bodyPr/>
          <a:lstStyle/>
          <a:p>
            <a:r>
              <a:rPr lang="de-DE" dirty="0" err="1">
                <a:cs typeface="Arial"/>
              </a:rPr>
              <a:t>Automatic</a:t>
            </a:r>
            <a:r>
              <a:rPr lang="de-DE" dirty="0">
                <a:cs typeface="Arial"/>
              </a:rPr>
              <a:t> Control Laboratory (IFA)</a:t>
            </a:r>
            <a:endParaRPr lang="de-DE" noProof="0" dirty="0">
              <a:cs typeface="Arial"/>
            </a:endParaRPr>
          </a:p>
        </p:txBody>
      </p:sp>
      <p:sp>
        <p:nvSpPr>
          <p:cNvPr id="6" name="Slide Number Placeholder 5">
            <a:extLst>
              <a:ext uri="{FF2B5EF4-FFF2-40B4-BE49-F238E27FC236}">
                <a16:creationId xmlns:a16="http://schemas.microsoft.com/office/drawing/2014/main" id="{D81E1A09-680B-9463-3891-E71E01E50C71}"/>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sp>
        <p:nvSpPr>
          <p:cNvPr id="3" name="Titel 2">
            <a:extLst>
              <a:ext uri="{FF2B5EF4-FFF2-40B4-BE49-F238E27FC236}">
                <a16:creationId xmlns:a16="http://schemas.microsoft.com/office/drawing/2014/main" id="{2D64A0CD-C16F-D779-D612-E598FC6F96A8}"/>
              </a:ext>
            </a:extLst>
          </p:cNvPr>
          <p:cNvSpPr>
            <a:spLocks noGrp="1"/>
          </p:cNvSpPr>
          <p:nvPr>
            <p:ph type="title"/>
          </p:nvPr>
        </p:nvSpPr>
        <p:spPr>
          <a:xfrm>
            <a:off x="731837" y="260351"/>
            <a:ext cx="10728325" cy="900000"/>
          </a:xfrm>
        </p:spPr>
        <p:txBody>
          <a:bodyPr anchor="t">
            <a:normAutofit/>
          </a:bodyPr>
          <a:lstStyle/>
          <a:p>
            <a:r>
              <a:rPr lang="de-DE" b="1" err="1">
                <a:cs typeface="Arial"/>
              </a:rPr>
              <a:t>DeePC</a:t>
            </a:r>
          </a:p>
        </p:txBody>
      </p:sp>
      <p:sp>
        <p:nvSpPr>
          <p:cNvPr id="7" name="Rectangle 6">
            <a:extLst>
              <a:ext uri="{FF2B5EF4-FFF2-40B4-BE49-F238E27FC236}">
                <a16:creationId xmlns:a16="http://schemas.microsoft.com/office/drawing/2014/main" id="{BDB1E6A5-1C04-8CD2-E194-CA7EEBAA2051}"/>
              </a:ext>
            </a:extLst>
          </p:cNvPr>
          <p:cNvSpPr/>
          <p:nvPr/>
        </p:nvSpPr>
        <p:spPr>
          <a:xfrm>
            <a:off x="4536811" y="2014948"/>
            <a:ext cx="631239" cy="4674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463871-A0E1-16F5-963C-EDB49BD76FDE}"/>
              </a:ext>
            </a:extLst>
          </p:cNvPr>
          <p:cNvSpPr/>
          <p:nvPr/>
        </p:nvSpPr>
        <p:spPr>
          <a:xfrm>
            <a:off x="6874334" y="2014947"/>
            <a:ext cx="179296" cy="4674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29E86B6-F69D-1614-175E-047ED5CE7FCB}"/>
              </a:ext>
            </a:extLst>
          </p:cNvPr>
          <p:cNvSpPr/>
          <p:nvPr/>
        </p:nvSpPr>
        <p:spPr>
          <a:xfrm>
            <a:off x="7675473" y="2014947"/>
            <a:ext cx="959186" cy="4674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43ADC1-8D27-87B8-69AB-29A02E862B06}"/>
              </a:ext>
            </a:extLst>
          </p:cNvPr>
          <p:cNvSpPr/>
          <p:nvPr/>
        </p:nvSpPr>
        <p:spPr>
          <a:xfrm>
            <a:off x="8907135" y="2014947"/>
            <a:ext cx="1829324" cy="4674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up of a sign&#10;&#10;Description automatically generated">
            <a:extLst>
              <a:ext uri="{FF2B5EF4-FFF2-40B4-BE49-F238E27FC236}">
                <a16:creationId xmlns:a16="http://schemas.microsoft.com/office/drawing/2014/main" id="{409E4CC3-7474-61C7-0027-F51E80217D32}"/>
              </a:ext>
            </a:extLst>
          </p:cNvPr>
          <p:cNvPicPr>
            <a:picLocks noChangeAspect="1"/>
          </p:cNvPicPr>
          <p:nvPr/>
        </p:nvPicPr>
        <p:blipFill>
          <a:blip r:embed="rId3"/>
          <a:stretch>
            <a:fillRect/>
          </a:stretch>
        </p:blipFill>
        <p:spPr>
          <a:xfrm>
            <a:off x="7050279" y="5422713"/>
            <a:ext cx="4963683" cy="687147"/>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9CCD27E9-E760-6827-2A28-00BC4CE7840E}"/>
              </a:ext>
            </a:extLst>
          </p:cNvPr>
          <p:cNvPicPr>
            <a:picLocks noChangeAspect="1"/>
          </p:cNvPicPr>
          <p:nvPr/>
        </p:nvPicPr>
        <p:blipFill>
          <a:blip r:embed="rId4"/>
          <a:stretch>
            <a:fillRect/>
          </a:stretch>
        </p:blipFill>
        <p:spPr>
          <a:xfrm>
            <a:off x="5605335" y="6408561"/>
            <a:ext cx="975646" cy="326465"/>
          </a:xfrm>
          <a:prstGeom prst="rect">
            <a:avLst/>
          </a:prstGeom>
        </p:spPr>
      </p:pic>
      <p:pic>
        <p:nvPicPr>
          <p:cNvPr id="14" name="Picture 13">
            <a:extLst>
              <a:ext uri="{FF2B5EF4-FFF2-40B4-BE49-F238E27FC236}">
                <a16:creationId xmlns:a16="http://schemas.microsoft.com/office/drawing/2014/main" id="{D4D4FE7E-F5F0-8695-E32F-B65BC2E797DD}"/>
              </a:ext>
            </a:extLst>
          </p:cNvPr>
          <p:cNvPicPr>
            <a:picLocks noChangeAspect="1"/>
          </p:cNvPicPr>
          <p:nvPr/>
        </p:nvPicPr>
        <p:blipFill>
          <a:blip r:embed="rId5"/>
          <a:stretch>
            <a:fillRect/>
          </a:stretch>
        </p:blipFill>
        <p:spPr>
          <a:xfrm>
            <a:off x="7051030" y="2696182"/>
            <a:ext cx="5565244" cy="2398233"/>
          </a:xfrm>
          <a:prstGeom prst="rect">
            <a:avLst/>
          </a:prstGeom>
        </p:spPr>
      </p:pic>
    </p:spTree>
    <p:extLst>
      <p:ext uri="{BB962C8B-B14F-4D97-AF65-F5344CB8AC3E}">
        <p14:creationId xmlns:p14="http://schemas.microsoft.com/office/powerpoint/2010/main" val="42441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Lst>
  </p:timing>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Präsentation3" id="{9C84984C-18ED-5E49-A574-15FF8A3954B8}" vid="{0B390235-9264-874C-ABEB-5D2188FC234E}"/>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C2637EE-8C7E-453A-8533-B0DDDE3203B2}">
  <we:reference id="WA200004052" version="1.0.0.2" store="en-US" storeType="omex"/>
  <we:alternateReferences>
    <we:reference id="WA200004052" version="1.0.0.2" store="en-US" storeType="omex"/>
  </we:alternateReferences>
  <we:properties>
    <we:property name="holatex.main" value="{&quot;pictures&quot;:[{&quot;name&quot;:&quot;Latex&quot;,&quot;code&quot;:&quot;\\begin{document}\n        \\begin{equation}\n        U_p =\n        \\begin{pmatrix}\n            u_1 (1) &amp; \\dots &amp; u_1(T-L+1)\\\\\n            \\vdots &amp; \\ddots &amp; \\vdots\\\\\n            u_r (1) &amp; \\dots &amp; u_r(T-L+1)\\\\\n            \\vdots &amp; \\ddots &amp; \\vdots \\\\\n            u_1 (L) &amp; \\dots &amp; u_1(T)\\\\\n            \\vdots &amp; \\ddots &amp; \\vdots \\\\\n            u_r (L) &amp; \\dots &amp; u_r (T)\n        \\end{pmatrix}\n    \\end{equation}\n\\end{document}&quot;},{&quot;name&quot;:&quot;Latex&quot;,&quot;code&quot;:&quot;\\begin{document}\n\\begin{itemize}\n\\item We consider a city partitioned in a set of regions $R=\\{1,\\dots,N\\}$.\n\\item For each region $\\i \\in R$ we consider the regional density $\\rho_i$ and flow $\\phi_i$.\n\\item The density $\\rho_i$ can act as a proxy for the flow $\\phi_i$ through the use of the MFD $P_i$.\n\\item The region $i$ experiences a demand $d_{ij}$ towards region $j$, this exogenous variables are collected in $d:=col(\\{d_{ij}\\}_{i,j \\in R})$\n\\item We also consider an imput $u$ given to the system at each time $t$\n\\item The non linear dynamics of the system can the be represented as $$\\rho(t+1)=f(\\rho(t),d(t),u(t))$$\n\\end{itemize}\n\\end{document}&quot;},{&quot;name&quot;:&quot;Latex&quot;,&quot;code&quot;:&quot;\\begin{document}\n\\begin{itemize}\n\\item We consider a city partitioned in a set of regions $R=\\{1,\\dots,N\\}$.\n\\item For each region $\\i \\in R$ we consider the regional density $\\rho_i$ and flow $\\phi_i$.\n\\item The density $\\rho_i$ can act as a proxy for the flow $\\phi_i$ through the use of the MFD $P_i$.\n\\item The region $i$ experiences a demand $d_{ij}$ towards region $j$, this exogenous variables are collected in $d:=col(\\{d_{ij}\\}_{i,j \\in R})$\n\\item We also consider an imput $u$ given to the system at each time $t$\n\\item The non linear dynamics of the system can then be represented as $$\\rho(t+1)=f(\\rho(t),d(t),u(t))$$\n\\end{itemize}\n\\end{document}&quot;},{&quot;name&quot;:&quot;Latex&quot;,&quot;code&quot;:&quot;\\begin{document}\n\\begin{itemize}\n\\item We consider a city partitioned in a set of regions $R=\\{1,\\dots,N\\}$.\n\\item For each region $i \\in R$ we consider the regional density $\\rho_i$ and flow $\\phi_i$.\n\\item The density $\\rho_i$ can act as a proxy for the flow $\\phi_i$ through the use of the MFD $P_i$.\n\\item The region $i$ experiences a demand $d_{ij}$ towards region $j$, this exogenous variables are collected in $d:=col(\\{d_{ij}\\}_{i,j \\in R})$\n\\item We also consider an imput $u$ given to the system at each time $t$\n\\item The non linear dynamics of the system can then be represented as $$\\rho(t+1)=f(\\rho(t),d(t),u(t))$$\n\\end{itemize}\n\\end{document}&quot;},{&quot;name&quot;:&quot;Latex&quot;,&quot;code&quot;:&quot;\\begin{document}\n\\begin{itemize}\n\\item Our goal has been to show that Data-Driven Predictive Control is a suitable algorithm when trying to optimize traffic flows in cities.\n\\item To do this we chose to use the traffic lights as actuators.\n\\end{itemize}\n\\end{document}&quot;},{&quot;name&quot;:&quot;Latex&quot;,&quot;code&quot;:&quot;\\begin{document}\n\\begin{itemize}\n\\item In the uncongested simulation 167703 vehicles were produced resulting in a total of 44,989 hours spent waiting and 795,904 kilograms of CO2 emitted. Using LMPC the hours spent waiting were 42,894 and the CO2 emitted has been 772,456 kilograms resulting in 2,095 hours and 23,448 kilograms of CO2 saved,  respectively an improvement of 4,6\\% and 2,9\\% with respect to NoControl.\\\\\nDeePC beated both NoControl and LMPC resulting in 39,103 hours spent waiting and 730,182 kilograms emitted, saving 5,886 hours and 65,722 kilograms of CO2, respectively an improvement of 13,0\\% and 8,2\\% with respect to NoControl.\\\\\n\n\\item In the congested setting the total of vehicles produced has been 207,178 a 25\\% increase with respect the uncongested case, it resulted in 209,701 hours spent waiting and 2,834,343 kilograms of CO2 emitted.\nUnder the LMPC control the simulation resulted in 206,920 hours spent waiting and 2,785,689 kilograms of CO2, that is 2,781 hours and 48,654 kilograms of CO2 saved, respectively an improvement of 1,3\\% and 1,7\\% improvement with respect to NoControl.\\\\\nDeePC beated both NoControl and LMPC resulting in 205,278 hours spent waiting and 2,750,937 kilograms of CO2 emitted, that is 4,423 hours and 83,406 kilograms of CO2 saved, respectively an improvement of 2,1\\% and 2,9\\% with respect to NoControl.\\\\\n\\end{itemize}\n\\end{document}&quot;},{&quot;name&quot;:&quot;Latex&quot;,&quot;code&quot;:&quot;\\begin{document}\n\\textbf{Uncongested Setting}\nTotal number of vehicles produced : 167703\n\\begin{itemize}\n\\item \\textbf{NoControl} \\\\\nTotal hours spent waiting : 44,989\nKilograms of CO2 Emitted :795,904\n\\item \\textbf{LMPC}\\\\\nTotal hours spent waiting : 42,894 improved by 2,095 (4,6\\%) \\\\\nKilograms of CO2 Emitted : 772,456 improved by 23,448 (2,9\\%)\n\\item \\textbf{DeePC}\\\\\nTotal hours spent waiting : 39,103 improved by 5,886 (13,0\\%)\\\\\nKilograms of CO2 Emitted : 730,182 improved by 65,722 (8,2\\%)\n\\end{itemize}\n\\end{document}&quot;},{&quot;name&quot;:&quot;Latex&quot;,&quot;code&quot;:&quot;\\begin{document}\n\\textbf{Uncongested Setting}\nTotal number of vehicles produced : 167703\n\\begin{itemize}\n\\item \\textbf{NoControl} \\\\\nTotal hours spent waiting : 44,989\nKilograms of CO2 Emitted :795,904\n\\item \\textbf{LMPC}\\\\\nTotal hours spent waiting : 42,894 improved by 2,095 (4,6\\%) \\\\\nKilograms of CO2 Emitted : 772,456 improved by 23,448 (2,9\\%)\n\\item \\textbf{DeePC}\\\\\nTotal hours spent waiting : 39,103 improved by 5,886 (13,0\\%)\\\\\nKilograms of CO2 Emitted : 730,182 improved by 65,722 (8,2\\%)\n\\end{itemize}\n\\end{document}&quot;},{&quot;name&quot;:&quot;Latex&quot;,&quot;code&quot;:&quot;\\begin{document}\n\\textbf{Uncongested Setting}\nTotal number of vehicles produced : 167703\n\\begin{itemize}\n\\item \\textbf{NoControl} \\\\\nTotal hours spent waiting : 44,989\\\\\nKilograms of CO2 Emitted :795,904\n\\item \\textbf{LMPC}\\\\\nTotal hours spent waiting : 42,894 improved by 2,095 (4,6\\%) \\\\\nKilograms of CO2 Emitted : 772,456 improved by 23,448 (2,9\\%)\n\\item \\textbf{DeePC}\\\\\nTotal hours spent waiting : 39,103 improved by 5,886 (13,0\\%)\\\\\nKilograms of CO2 Emitted : 730,182 improved by 65,722 (8,2\\%)\n\\end{itemize}\n\\end{document}&quot;},{&quot;name&quot;:&quot;Latex&quot;,&quot;code&quot;:&quot;\\begin{document}\n\\textbf{Congested Setting}\nTotal number of vehicles produced : 207,178 \n\\begin{itemize}\n\\item \\textbf{NoControl} \\\\\nTotal hours spent waiting : 209,791\\\\\nKilograms of CO2 Emitted :2,834,343\n\\item \\textbf{LMPC}\\\\\nTotal hours spent waiting : 206,920 improved by 2,781 (1,3\\%) \\\\\nKilograms of CO2 Emitted : 2,785,689 improved by 48,654 (1,7\\%)\n\\item \\textbf{DeePC}\\\\\nTotal hours spent waiting : 205,278 improved by 4,423 (2,1\\%)\\\\\nKilograms of CO2 Emitted : 2,750,937 improved by 83,406 (2,9\\%)\n\\end{itemize}\n\\end{document}&quot;},{&quot;name&quot;:&quot;Latex&quot;,&quot;code&quot;:&quot;\\begin{document}\nData-Driven Predictive Control is a suitable approach for optimizing traffic flows in cities, the algorithm beats the state of the art Linear Model Predictive Control in terms of average travel time and emissions.\\\\\nThe better performance of DeePC are explained by the absence of the intermediate mapping between the outputs of the algorithm and the actuators of the simulation. \\\\\nThis mapping is a phase of modelling needed for LMPC and results in multiple actuators being assigned the same input as they control the same flow, for DeePC this step is not needed, resulting in a personalized input for each actuator and a more granular control.\n\n\\end{document}&quot;},{&quot;name&quot;:&quot;Latex&quot;,&quot;code&quot;:&quot;\\begin{document}\nAs SUMO Simulations are still difficult to manage through Python we hope to be able to \nrender the code developed in this project available to the IFA lab, in the form of a repository \n$control_sumo$.\\\\\nThe repository will ease the process of simulating, testing and tuning of traffic control algorithms through SUMO.\n\\end{document}&quot;},{&quot;name&quot;:&quot;Latex&quot;,&quot;code&quot;:&quot;\\begin{document}\nAs SUMO Simulations are still difficult to manage through Python we hope to be able to \nrender the code developed in this project available to the IFA lab, in the form of a repository \n\\textbf{control\\_sumo}.\\\\\nThe repository will ease the process of simulating, testing and tuning of traffic control algorithms through SUMO.\n\\end{document}&quot;},{&quot;name&quot;:&quot;Latex&quot;,&quot;code&quot;:&quot;\\begin{document}\n\\textbf{Further Research Directions} :\n\\begin{itemize}\n\\item A distributed version of the DeePC algorithm through an ADMM-like apporach.\n\\item Studying the feasibility of transfer of the Hankel matrix from simulation to real setting.\n\\item Studying what would be a minimal persistent exciting input in the context of a real city.\n\\end{itemize}\n\\end{document}&quot;},{&quot;name&quot;:&quot;Latex&quot;,&quot;code&quot;:&quot;\\begin{document}\nFor further informations we are currently trying to publish our results In the journal Transportation Research Part C: Emerging Technologies.\\\\\nAn initial draft of the paper is available for reading.\n\\end{document}&quot;},{&quot;name&quot;:&quot;Latex&quot;,&quot;code&quot;:&quot;\\begin{document}\nThe better performance of DeePC are explained by the absence of the intermediate mapping between the outputs of the algorithm and the actuators of the simulation. \\\\\nThis mapping is a phase of modelling needed for LMPC and results in multiple actuators being assigned the same input as they control the same flow, for DeePC this step is not needed, resulting in a personalized input for each actuator and a more granular control. The reduction of the improvement in the congested case is due to the fact that when approaching grid-lock both the algorithms have less effective choices to better the situation.\n\\end{document}&quot;},{&quot;name&quot;:&quot;Latex&quot;,&quot;code&quot;:&quot;\\begin{document}\n \\begin{flalign*}\n     \\argmax_{f_{ii}(k),f_{ih}(k)} &amp;\\sum_{k = k_p}^{kp+Np-1} \\sum_{i \\in R}L_i[f_ii{k}+f_{ih}(k)]\\\\\n     subject\\ to \\quad  &amp;\\rho_i(k+1) = \\rho_i(k)+T_p \\big( q_i(k) -f_ii(k) -\\sum_{h \\in R_i}f_{ih}(k) + \\sum_{h\\in \\R_i}f_{hi}(k)\\big)\\\\\n     &amp; 0 \\leq f_{ii}(k) \\leq \\theta_{ii}(k)\\alpha_{ii}(k)G_i^l(\\rho_i(k))\\\\\n     &amp; 0 \\leq f_{ih}(k) \\leq G_i^l(\\rho_i(k))\\sum_{j \\in R}\\theta_{ii}^h(k)\\alpha_{ij}(k)\\\\\n     &amp; 0\\leq \\rho_i(k) \\leq \\rho_{i,max}\\\\\n     &amp; k = k_p,k_p+1, \\dots, k_p+N_p-1\\\\\n     &amp; \\forall i,j \\in R,\\ h \\in R_i,\\ l = 1,\\dots, N_i\n \\end{flalign*}\n\\end{document}&quot;},{&quot;name&quot;:&quot;Latex&quot;,&quot;code&quot;:&quot;\\begin{document}\n \\begin{flalign*}\n     \\arg \\max_{f_{ii}(k),f_{ih}(k)} &amp;\\sum_{k = k_p}^{kp+Np-1} \\sum_{i \\in R}L_i[f_ii{k}+f_{ih}(k)]\\\\\n     subject\\ to \\quad  &amp;\\rho_i(k+1) = \\rho_i(k)+T_p \\big( q_i(k) -f_ii(k) -\\sum_{h \\in R_i}f_{ih}(k) + \\sum_{h\\in \\R_i}f_{hi}(k)\\big)\\\\\n     &amp; 0 \\leq f_{ii}(k) \\leq \\theta_{ii}(k)\\alpha_{ii}(k)G_i^l(\\rho_i(k))\\\\\n     &amp; 0 \\leq f_{ih}(k) \\leq G_i^l(\\rho_i(k))\\sum_{j \\in R}\\theta_{ii}^h(k)\\alpha_{ij}(k)\\\\\n     &amp; 0\\leq \\rho_i(k) \\leq \\rho_{i,max}\\\\\n     &amp; k = k_p,k_p+1, \\dots, k_p+N_p-1\\\\\n     &amp; \\forall i,j \\in R,\\ h \\in R_i,\\ l = 1,\\dots, N_i\n \\end{flalign*}\n\\end{document}&quot;},{&quot;name&quot;:&quot;Latex&quot;,&quot;code&quot;:&quot;\\begin{document}\nWhere the decision variables are defined as\n\\begin{flalign*}\\label{decision}\n    &amp;f_{ii}(k) = u_{ii}(k)G_i(\\rho_i(k))\\theta_{ii}(k)\\alpha_{ii}(k)\\\\\n    &amp;f_{ih}(k) = u_{ih}(k)G_i(\\rho_i(k))\\sum_{j \\in R}\\theta_{ij}^h(k)\\alpha_{ij}(k)\\\\\n    &amp;\\forall\\ i,j \\in R,\\ h \\in R_i \n\\end{flalign*}\n\\end{document}&quot;},{&quot;name&quot;:&quot;Latex&quot;,&quot;code&quot;:&quot;\\begin{document}\nWhere the decision variables are defined as\n\\begin{flalign*}\n    &amp;f_{ii}(k) = u_{ii}(k)G_i(\\rho_i(k))\\theta_{ii}(k)\\alpha_{ii}(k)\\\\\n    &amp;f_{ih}(k) = u_{ih}(k)G_i(\\rho_i(k))\\sum_{j \\in R}\\theta_{ij}^h(k)\\alpha_{ij}(k)\\\\\n    &amp;\\forall\\ i,j \\in R,\\ h \\in R_i \n\\end{flalign*}\n\\end{document}&quot;},{&quot;name&quot;:&quot;Latex&quot;,&quot;code&quot;:&quot;\\begin{document}\n\\begin{itemize}\n\\item The Linear Model Predictive Control (Geroliminis, 2017) is considered the state of the art approach by practioners, the linearity of the problem is guaranteed\nby the piecewise approximation $G$ of the MFDs. This formulation enables for efficient solving of the QP problem and works well both in congested and uncongested scenarios.\n\n\\item \\textbf{Modeling required} :\\\\\nEstimation or Forecast of the demand $q$,\\\\\nPiecewise aproximation $G$ of the estimated MFD,\\\\\nEstimation of the ratios $\\alpha_{ij} = \\frac{\\rho_{ij}}{\\rho_i}$, this can be\ndone online through the use of the Kalman filter.\\\\\nEstimation of the routing tensor $\\Theta$.\\\\\nMapping of the input variables from the corresponding flow to the actuators.\n\\end{itemize}\n\\end{document}&quot;},{&quot;name&quot;:&quot;Latex&quot;,&quot;code&quot;:&quot;\\usepackage{amsmath}\n\\begin{document}\n\\mathcal{O}(n^3)\n\\end{document}&quot;},{&quot;name&quot;:&quot;Latex&quot;,&quot;code&quot;:&quot;\\usepackage{amsmath}\n\\begin{document}\n\\mathcal{O}(n^2)\n\\end{document}&quot;},{&quot;name&quot;:&quot;Latex&quot;,&quot;code&quot;:&quot;\\usepackage{amsmath}\n\\begin{document}\n\\mathcal{O}(nm)\n\\end{document}&quot;},{&quot;name&quot;:&quot;Latex&quot;,&quot;code&quot;:&quot;\\begin{document}\n\\rho_{max}\n\\end{document}&quot;},{&quot;name&quot;:&quot;Latex&quot;,&quot;code&quot;:&quot;\\begin{document}\n        \\begin{equation*}\n        U_p = =\n        \\begin{pmatrix}\n            u_1 (1) &amp; \\dots &amp; u_1(T-L+1)\\\\\n            \\vdots &amp; \\ddots &amp; \\vdots\\\\\n            u_r (1) &amp; \\dots &amp; u_r(T-L+1)\\\\\n            \\vdots &amp; \\ddots &amp; \\vdots \\\\\n            u_1 (L) &amp; \\dots &amp; u_1(T)\\\\\n            \\vdots &amp; \\ddots &amp; \\vdots \\\\\n            u_r (L) &amp; \\dots &amp; u_r (T)\n        \\end{pmatrix}\n    \\end{equation*}\n\\end{documen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eth_pp_praesentation_ohne_klassifizierung</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ETH Zürich</vt:lpstr>
      <vt:lpstr>Fixing traffic in Zürich A data-driven control approach  </vt:lpstr>
      <vt:lpstr>Traffic is a huge problem  </vt:lpstr>
      <vt:lpstr>Urban Traffic Control </vt:lpstr>
      <vt:lpstr>Take-home message</vt:lpstr>
      <vt:lpstr>The menu  </vt:lpstr>
      <vt:lpstr>The menu  </vt:lpstr>
      <vt:lpstr>Problem formulation</vt:lpstr>
      <vt:lpstr>Problem formulation</vt:lpstr>
      <vt:lpstr>DeePC</vt:lpstr>
      <vt:lpstr>The menu  </vt:lpstr>
      <vt:lpstr>Simulation framework</vt:lpstr>
      <vt:lpstr>Actuator selection</vt:lpstr>
      <vt:lpstr>Clustering</vt:lpstr>
      <vt:lpstr>The menu  </vt:lpstr>
      <vt:lpstr>Case studies : congested vs uncongested</vt:lpstr>
      <vt:lpstr>Case studies : uncongested</vt:lpstr>
      <vt:lpstr>Case studies : congested </vt:lpstr>
      <vt:lpstr>What's happening under control?</vt:lpstr>
      <vt:lpstr>Conclusion</vt:lpstr>
      <vt:lpstr>Additional Slides : Linear Model Predictive Control Formulation</vt:lpstr>
      <vt:lpstr>Additional Slides : Snake Clustering  </vt:lpstr>
      <vt:lpstr>Additional Slides : The post -processing procedure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der Titel der Präsentation</dc:title>
  <dc:creator>Patrick Scherer</dc:creator>
  <cp:revision>100</cp:revision>
  <dcterms:created xsi:type="dcterms:W3CDTF">2023-05-25T11:33:24Z</dcterms:created>
  <dcterms:modified xsi:type="dcterms:W3CDTF">2023-10-19T15:55:03Z</dcterms:modified>
</cp:coreProperties>
</file>